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86" r:id="rId5"/>
    <p:sldId id="273" r:id="rId6"/>
    <p:sldId id="274" r:id="rId7"/>
    <p:sldId id="291" r:id="rId8"/>
    <p:sldId id="276" r:id="rId9"/>
    <p:sldId id="279" r:id="rId10"/>
    <p:sldId id="260" r:id="rId11"/>
    <p:sldId id="277" r:id="rId12"/>
    <p:sldId id="270" r:id="rId13"/>
    <p:sldId id="281" r:id="rId14"/>
    <p:sldId id="278" r:id="rId15"/>
    <p:sldId id="267" r:id="rId16"/>
    <p:sldId id="268" r:id="rId17"/>
    <p:sldId id="287" r:id="rId18"/>
    <p:sldId id="266" r:id="rId19"/>
    <p:sldId id="282" r:id="rId20"/>
    <p:sldId id="283" r:id="rId21"/>
    <p:sldId id="290" r:id="rId22"/>
    <p:sldId id="284" r:id="rId23"/>
    <p:sldId id="280" r:id="rId24"/>
    <p:sldId id="285" r:id="rId25"/>
    <p:sldId id="288" r:id="rId26"/>
    <p:sldId id="289" r:id="rId27"/>
    <p:sldId id="292" r:id="rId28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3" d="100"/>
          <a:sy n="83" d="100"/>
        </p:scale>
        <p:origin x="120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5/28/2018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5/28/2018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5/28/2018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5/28/2018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5/28/2018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5/28/2018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5/28/2018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5/28/2018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theteachersdevotional@gmail.com" TargetMode="External"/><Relationship Id="rId2" Type="http://schemas.openxmlformats.org/officeDocument/2006/relationships/hyperlink" Target="mailto:cdanielsit@olatheschools.or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www.youtube.com/watch?v=G6dZPyG82qo&amp;feature=youtu.be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youtube.com/watch?v=dRl8EIhrQjQ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nVweXDcxhA" TargetMode="External"/><Relationship Id="rId7" Type="http://schemas.openxmlformats.org/officeDocument/2006/relationships/image" Target="../media/image31.jpeg"/><Relationship Id="rId2" Type="http://schemas.openxmlformats.org/officeDocument/2006/relationships/hyperlink" Target="https://www.youtube.com/watch?v=oge1XYX719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hyperlink" Target="https://www.youtube.com/watch?v=MuDrXGXDRPw" TargetMode="External"/><Relationship Id="rId4" Type="http://schemas.openxmlformats.org/officeDocument/2006/relationships/hyperlink" Target="https://www.youtube.com/watch?v=FMn0QNdiuGE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s://www.youtube.com/watch?v=xjejTQdK5OI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heteachersdevotional.com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xCGUzbHhQc" TargetMode="External"/><Relationship Id="rId2" Type="http://schemas.openxmlformats.org/officeDocument/2006/relationships/hyperlink" Target="https://www.youtube.com/watch?v=is9qfAGs6iY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G"/><Relationship Id="rId4" Type="http://schemas.openxmlformats.org/officeDocument/2006/relationships/hyperlink" Target="https://www.youtube.com/watch?v=LWucLxR_pMs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s://www.youtube.com/watch?v=Q1PAmFZNQfc&amp;feature=youtu.be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86739-E7D8-4E58-939C-796900CBE2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1913" y="490830"/>
            <a:ext cx="8825658" cy="2299995"/>
          </a:xfrm>
        </p:spPr>
        <p:txBody>
          <a:bodyPr/>
          <a:lstStyle/>
          <a:p>
            <a:pPr algn="ctr"/>
            <a:r>
              <a:rPr lang="en-US" dirty="0"/>
              <a:t>Connecting to the Middle Schooler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3D18C1-E303-4C7C-8239-90423F58BE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276" y="3429000"/>
            <a:ext cx="5079817" cy="2237704"/>
          </a:xfrm>
        </p:spPr>
        <p:txBody>
          <a:bodyPr>
            <a:normAutofit fontScale="92500"/>
          </a:bodyPr>
          <a:lstStyle/>
          <a:p>
            <a:r>
              <a:rPr lang="en-US" dirty="0"/>
              <a:t>Mr. Clint Daniels</a:t>
            </a:r>
          </a:p>
          <a:p>
            <a:r>
              <a:rPr lang="en-US" dirty="0"/>
              <a:t>Indian Trail Middle School</a:t>
            </a:r>
          </a:p>
          <a:p>
            <a:r>
              <a:rPr lang="en-US" dirty="0"/>
              <a:t>7</a:t>
            </a:r>
            <a:r>
              <a:rPr lang="en-US" baseline="30000" dirty="0"/>
              <a:t>th</a:t>
            </a:r>
            <a:r>
              <a:rPr lang="en-US" dirty="0"/>
              <a:t> Grade Language Arts</a:t>
            </a:r>
          </a:p>
          <a:p>
            <a:r>
              <a:rPr lang="en-US" dirty="0">
                <a:hlinkClick r:id="rId2"/>
              </a:rPr>
              <a:t>cdanielsit@olatheschools.org</a:t>
            </a:r>
            <a:endParaRPr lang="en-US" dirty="0"/>
          </a:p>
          <a:p>
            <a:r>
              <a:rPr lang="en-US" dirty="0">
                <a:hlinkClick r:id="rId3"/>
              </a:rPr>
              <a:t>theteachersdevotional@gmail.com</a:t>
            </a:r>
            <a:r>
              <a:rPr lang="en-US" dirty="0"/>
              <a:t> </a:t>
            </a:r>
          </a:p>
        </p:txBody>
      </p:sp>
      <p:pic>
        <p:nvPicPr>
          <p:cNvPr id="1026" name="Picture 2" descr="Image result for middle school students">
            <a:extLst>
              <a:ext uri="{FF2B5EF4-FFF2-40B4-BE49-F238E27FC236}">
                <a16:creationId xmlns:a16="http://schemas.microsoft.com/office/drawing/2014/main" id="{60653DDA-F1AD-4328-9516-38B5C8B65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6008" y="2894495"/>
            <a:ext cx="4354920" cy="2889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9413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jeff foxworthy">
            <a:extLst>
              <a:ext uri="{FF2B5EF4-FFF2-40B4-BE49-F238E27FC236}">
                <a16:creationId xmlns:a16="http://schemas.microsoft.com/office/drawing/2014/main" id="{C978FC28-EA99-403D-AB96-B5CDAA88FF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43"/>
          <a:stretch/>
        </p:blipFill>
        <p:spPr bwMode="auto">
          <a:xfrm>
            <a:off x="7554139" y="609601"/>
            <a:ext cx="3990160" cy="56387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0D187C4E-14B9-4504-B200-5127823FA78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DE2667-87E9-4830-99C1-4DA76B2E8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6256423" cy="1641987"/>
          </a:xfrm>
        </p:spPr>
        <p:txBody>
          <a:bodyPr>
            <a:normAutofit/>
          </a:bodyPr>
          <a:lstStyle/>
          <a:p>
            <a:r>
              <a:rPr lang="en-US" dirty="0"/>
              <a:t>You Might Be a Middle School Teacher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B3D06-FF92-42CE-8B3D-3A29FC5BF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2438401"/>
            <a:ext cx="6258737" cy="3809998"/>
          </a:xfrm>
        </p:spPr>
        <p:txBody>
          <a:bodyPr>
            <a:normAutofit/>
          </a:bodyPr>
          <a:lstStyle/>
          <a:p>
            <a:r>
              <a:rPr lang="en-US" dirty="0"/>
              <a:t>If you repeat yourself more than a broken record, you might be a middle school teacher.</a:t>
            </a:r>
          </a:p>
          <a:p>
            <a:r>
              <a:rPr lang="en-US" dirty="0"/>
              <a:t>If you are teaching conjunctions and your class snickers when you mention the word “but,” you might be a middle school teacher.</a:t>
            </a:r>
          </a:p>
          <a:p>
            <a:r>
              <a:rPr lang="en-US" dirty="0"/>
              <a:t>If you ask the class if they think the relationship between Pony and Cherry will work out, and someone responds, “I think Pony will pop her cherry!” you might be a middle school teacher.</a:t>
            </a:r>
          </a:p>
        </p:txBody>
      </p:sp>
    </p:spTree>
    <p:extLst>
      <p:ext uri="{BB962C8B-B14F-4D97-AF65-F5344CB8AC3E}">
        <p14:creationId xmlns:p14="http://schemas.microsoft.com/office/powerpoint/2010/main" val="464007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CE735-ECD0-48DF-9B79-6D98DD0C8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79" y="452718"/>
            <a:ext cx="10286476" cy="1400530"/>
          </a:xfrm>
        </p:spPr>
        <p:txBody>
          <a:bodyPr/>
          <a:lstStyle/>
          <a:p>
            <a:r>
              <a:rPr lang="en-US" dirty="0"/>
              <a:t>You Might Be a Middle School Teacher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B4BBE7-3252-4088-B086-AD5F3B581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613" y="1318822"/>
            <a:ext cx="10783888" cy="5210767"/>
          </a:xfrm>
        </p:spPr>
        <p:txBody>
          <a:bodyPr>
            <a:normAutofit/>
          </a:bodyPr>
          <a:lstStyle/>
          <a:p>
            <a:r>
              <a:rPr lang="en-US" dirty="0"/>
              <a:t>If banging your head against the wall is therapeutic at the end of the day, you might be a middle school teacher.</a:t>
            </a:r>
          </a:p>
          <a:p>
            <a:r>
              <a:rPr lang="en-US" dirty="0"/>
              <a:t>If a student declares he enjoys eating glue, you might be a middle school teacher.</a:t>
            </a:r>
          </a:p>
          <a:p>
            <a:r>
              <a:rPr lang="en-US" dirty="0"/>
              <a:t>If a boy steals your beanbag, puts it on his back, and crawls around the floor declaring he is a turtle, you might be a middle school teacher. </a:t>
            </a:r>
          </a:p>
          <a:p>
            <a:r>
              <a:rPr lang="en-US" dirty="0"/>
              <a:t>If a boy flirts with a girl by plucking hairs out of her ponytail, you might be a middle school teacher.</a:t>
            </a:r>
          </a:p>
          <a:p>
            <a:r>
              <a:rPr lang="en-US" dirty="0"/>
              <a:t>If you are reading a research report and find out that an entire PowerPoint slide was copied and pasted from the internet, you might be a middle school teacher.</a:t>
            </a:r>
          </a:p>
          <a:p>
            <a:r>
              <a:rPr lang="en-US" dirty="0"/>
              <a:t>If you witness four boys holding hands, circling themselves around a victim, saying, “</a:t>
            </a:r>
            <a:r>
              <a:rPr lang="en-US" dirty="0" err="1"/>
              <a:t>Ooga</a:t>
            </a:r>
            <a:r>
              <a:rPr lang="en-US" dirty="0"/>
              <a:t> </a:t>
            </a:r>
            <a:r>
              <a:rPr lang="en-US" dirty="0" err="1"/>
              <a:t>booga</a:t>
            </a:r>
            <a:r>
              <a:rPr lang="en-US" dirty="0"/>
              <a:t>, </a:t>
            </a:r>
            <a:r>
              <a:rPr lang="en-US" dirty="0" err="1"/>
              <a:t>ooga</a:t>
            </a:r>
            <a:r>
              <a:rPr lang="en-US" dirty="0"/>
              <a:t> </a:t>
            </a:r>
            <a:r>
              <a:rPr lang="en-US" dirty="0" err="1"/>
              <a:t>booga</a:t>
            </a:r>
            <a:r>
              <a:rPr lang="en-US" dirty="0"/>
              <a:t>” to sacrifice them, you might be a middle school teacher.</a:t>
            </a:r>
          </a:p>
          <a:p>
            <a:r>
              <a:rPr lang="en-US" dirty="0"/>
              <a:t>If you tell your class to get started on their homework and you notice one girl is gazing at </a:t>
            </a:r>
            <a:r>
              <a:rPr lang="en-US" dirty="0" err="1"/>
              <a:t>LaMello</a:t>
            </a:r>
            <a:r>
              <a:rPr lang="en-US" dirty="0"/>
              <a:t> Ball’s Instagram page, you might be a middle school teacher.</a:t>
            </a:r>
          </a:p>
        </p:txBody>
      </p:sp>
    </p:spTree>
    <p:extLst>
      <p:ext uri="{BB962C8B-B14F-4D97-AF65-F5344CB8AC3E}">
        <p14:creationId xmlns:p14="http://schemas.microsoft.com/office/powerpoint/2010/main" val="3836698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0" y="452718"/>
            <a:ext cx="10094869" cy="1400530"/>
          </a:xfrm>
        </p:spPr>
        <p:txBody>
          <a:bodyPr/>
          <a:lstStyle/>
          <a:p>
            <a:r>
              <a:rPr lang="en-US" dirty="0"/>
              <a:t>What Connects You To Your Teacher?</a:t>
            </a:r>
          </a:p>
        </p:txBody>
      </p:sp>
      <p:pic>
        <p:nvPicPr>
          <p:cNvPr id="4" name="Content Placeholder 3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813795" y="1152983"/>
            <a:ext cx="7368841" cy="5526631"/>
          </a:xfrm>
        </p:spPr>
      </p:pic>
    </p:spTree>
    <p:extLst>
      <p:ext uri="{BB962C8B-B14F-4D97-AF65-F5344CB8AC3E}">
        <p14:creationId xmlns:p14="http://schemas.microsoft.com/office/powerpoint/2010/main" val="80528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Memorize Names?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91460" cy="4195481"/>
          </a:xfrm>
        </p:spPr>
        <p:txBody>
          <a:bodyPr>
            <a:normAutofit/>
          </a:bodyPr>
          <a:lstStyle/>
          <a:p>
            <a:r>
              <a:rPr lang="en-US" sz="2800" dirty="0"/>
              <a:t>Connect names to interests</a:t>
            </a:r>
          </a:p>
          <a:p>
            <a:r>
              <a:rPr lang="en-US" sz="2800" dirty="0"/>
              <a:t>Use pictures on gradebook</a:t>
            </a:r>
          </a:p>
          <a:p>
            <a:r>
              <a:rPr lang="en-US" sz="2800" dirty="0"/>
              <a:t>Use names as much as possible in class (greet at door)</a:t>
            </a:r>
          </a:p>
          <a:p>
            <a:r>
              <a:rPr lang="en-US" sz="2800" dirty="0"/>
              <a:t>Say every student’s name at least once per class</a:t>
            </a:r>
          </a:p>
          <a:p>
            <a:r>
              <a:rPr lang="en-US" sz="2800" dirty="0"/>
              <a:t>Use a seating chart</a:t>
            </a:r>
          </a:p>
          <a:p>
            <a:r>
              <a:rPr lang="en-US" sz="2800" dirty="0"/>
              <a:t>Memorize by end of first week</a:t>
            </a:r>
          </a:p>
          <a:p>
            <a:r>
              <a:rPr lang="en-US" sz="2800" dirty="0"/>
              <a:t>Smack yourself if you miss names after that</a:t>
            </a:r>
          </a:p>
        </p:txBody>
      </p:sp>
      <p:pic>
        <p:nvPicPr>
          <p:cNvPr id="2052" name="Picture 4" descr="Image result for know my na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733" y="1193765"/>
            <a:ext cx="2598874" cy="177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5377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Nicknames!!!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403798"/>
            <a:ext cx="8946541" cy="4844602"/>
          </a:xfrm>
        </p:spPr>
        <p:txBody>
          <a:bodyPr/>
          <a:lstStyle/>
          <a:p>
            <a:r>
              <a:rPr lang="en-US" dirty="0"/>
              <a:t>When you have more than one student with the same name</a:t>
            </a:r>
          </a:p>
          <a:p>
            <a:r>
              <a:rPr lang="en-US" b="1" i="1" u="sng" dirty="0"/>
              <a:t>Always</a:t>
            </a:r>
            <a:r>
              <a:rPr lang="en-US" dirty="0"/>
              <a:t> approve through student</a:t>
            </a:r>
          </a:p>
          <a:p>
            <a:r>
              <a:rPr lang="en-US" dirty="0"/>
              <a:t>Favorite nicknames through the years:</a:t>
            </a:r>
          </a:p>
          <a:p>
            <a:pPr lvl="1"/>
            <a:r>
              <a:rPr lang="en-US" dirty="0"/>
              <a:t>Girl With the Cool Pants </a:t>
            </a:r>
          </a:p>
          <a:p>
            <a:pPr lvl="1"/>
            <a:r>
              <a:rPr lang="en-US" dirty="0"/>
              <a:t>Taco </a:t>
            </a:r>
          </a:p>
          <a:p>
            <a:pPr lvl="1"/>
            <a:r>
              <a:rPr lang="en-US" dirty="0"/>
              <a:t>No Sleep Till Brooklyn </a:t>
            </a:r>
          </a:p>
          <a:p>
            <a:pPr lvl="1"/>
            <a:r>
              <a:rPr lang="en-US" dirty="0"/>
              <a:t>Darth </a:t>
            </a:r>
            <a:r>
              <a:rPr lang="en-US" dirty="0" err="1"/>
              <a:t>Zaeder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Shane the Train </a:t>
            </a:r>
          </a:p>
          <a:p>
            <a:pPr lvl="1"/>
            <a:r>
              <a:rPr lang="en-US" dirty="0"/>
              <a:t>Turtle Boy </a:t>
            </a:r>
          </a:p>
          <a:p>
            <a:pPr lvl="1"/>
            <a:r>
              <a:rPr lang="en-US" dirty="0" err="1"/>
              <a:t>Grinchy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Milli</a:t>
            </a:r>
            <a:r>
              <a:rPr lang="en-US" dirty="0"/>
              <a:t> </a:t>
            </a:r>
            <a:r>
              <a:rPr lang="en-US" dirty="0" err="1"/>
              <a:t>Vanilli</a:t>
            </a:r>
            <a:r>
              <a:rPr lang="en-US" dirty="0"/>
              <a:t> </a:t>
            </a:r>
          </a:p>
        </p:txBody>
      </p:sp>
      <p:pic>
        <p:nvPicPr>
          <p:cNvPr id="2052" name="Picture 4" descr="Image result for nicknam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614" y="3031321"/>
            <a:ext cx="5097539" cy="3034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8072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 About Weekends!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Set timer for 2 minutes on Friday and Monday</a:t>
            </a:r>
          </a:p>
          <a:p>
            <a:r>
              <a:rPr lang="en-US" dirty="0"/>
              <a:t>Friday: What are you doing over the weekend?</a:t>
            </a:r>
          </a:p>
          <a:p>
            <a:r>
              <a:rPr lang="en-US" dirty="0"/>
              <a:t>Monday: What did you do over the weekend?</a:t>
            </a:r>
          </a:p>
          <a:p>
            <a:r>
              <a:rPr lang="en-US" dirty="0"/>
              <a:t>One sentence if timer goes off and hands still raised</a:t>
            </a:r>
          </a:p>
          <a:p>
            <a:r>
              <a:rPr lang="en-US" dirty="0"/>
              <a:t>Ask questions following comments</a:t>
            </a:r>
          </a:p>
          <a:p>
            <a:pPr lvl="1"/>
            <a:r>
              <a:rPr lang="en-US" dirty="0"/>
              <a:t>Went to movies = what movie?</a:t>
            </a:r>
          </a:p>
          <a:p>
            <a:r>
              <a:rPr lang="en-US" dirty="0"/>
              <a:t>Share about your own life</a:t>
            </a:r>
          </a:p>
          <a:p>
            <a:r>
              <a:rPr lang="en-US" dirty="0"/>
              <a:t>Practice now</a:t>
            </a:r>
          </a:p>
        </p:txBody>
      </p:sp>
      <p:pic>
        <p:nvPicPr>
          <p:cNvPr id="8194" name="Picture 2" descr="Image result for weekend shar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3744" y="3791034"/>
            <a:ext cx="3072690" cy="2657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3102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Rules and Procedures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6752801" cy="4195481"/>
          </a:xfrm>
        </p:spPr>
        <p:txBody>
          <a:bodyPr/>
          <a:lstStyle/>
          <a:p>
            <a:r>
              <a:rPr lang="en-US" dirty="0"/>
              <a:t>Put kids through Rules and Procedures Boot Camp</a:t>
            </a:r>
          </a:p>
          <a:p>
            <a:r>
              <a:rPr lang="en-US" dirty="0"/>
              <a:t>If they get it wrong, redo it!</a:t>
            </a:r>
          </a:p>
          <a:p>
            <a:r>
              <a:rPr lang="en-US" dirty="0"/>
              <a:t>Make skits over rules</a:t>
            </a:r>
          </a:p>
          <a:p>
            <a:r>
              <a:rPr lang="en-US" dirty="0"/>
              <a:t>Have class sign contracts about rules</a:t>
            </a:r>
          </a:p>
          <a:p>
            <a:r>
              <a:rPr lang="en-US" dirty="0"/>
              <a:t>Be consistent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624033" y="2887061"/>
            <a:ext cx="4748011" cy="356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879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 Lesson: 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8946541" cy="10895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8194" name="Picture 2" descr="Image result for prince ea autocorrect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134" y="1575917"/>
            <a:ext cx="8143719" cy="4854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4354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6EE45-8ADD-4886-ABED-99603C3E2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Interests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550B5-D471-4462-B517-29635D4A2B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10075550" cy="4195481"/>
          </a:xfrm>
        </p:spPr>
        <p:txBody>
          <a:bodyPr/>
          <a:lstStyle/>
          <a:p>
            <a:r>
              <a:rPr lang="en-US" dirty="0"/>
              <a:t>Get-to-know-you games (That’s Me, scavenger hunts, ask favorites)</a:t>
            </a:r>
          </a:p>
          <a:p>
            <a:r>
              <a:rPr lang="en-US" dirty="0"/>
              <a:t>Put student interests into your lessons (YouTubers, Netflix, Video games,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r>
              <a:rPr lang="en-US" dirty="0"/>
              <a:t>Create games with them (snowball fight)</a:t>
            </a:r>
          </a:p>
          <a:p>
            <a:r>
              <a:rPr lang="en-US" dirty="0"/>
              <a:t>Have students write about them (personal narratives, bell work,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r>
              <a:rPr lang="en-US" dirty="0"/>
              <a:t>Decorate your walls with them (posters, displays,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r>
              <a:rPr lang="en-US" dirty="0"/>
              <a:t>Study them so you can discuss them yourself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30" name="Picture 6" descr="Image result for netfli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611" y="4725173"/>
            <a:ext cx="3352778" cy="1883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fortn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4445" y="4247345"/>
            <a:ext cx="4198512" cy="236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Logan Pau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222" y="352883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968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Dine With Daniels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3" y="1429556"/>
            <a:ext cx="6211888" cy="4818844"/>
          </a:xfrm>
        </p:spPr>
        <p:txBody>
          <a:bodyPr>
            <a:normAutofit/>
          </a:bodyPr>
          <a:lstStyle/>
          <a:p>
            <a:r>
              <a:rPr lang="en-US" dirty="0"/>
              <a:t>Takes place every Friday</a:t>
            </a:r>
          </a:p>
          <a:p>
            <a:r>
              <a:rPr lang="en-US" dirty="0"/>
              <a:t>Students bring lunch back to classroom to eat</a:t>
            </a:r>
          </a:p>
          <a:p>
            <a:r>
              <a:rPr lang="en-US" dirty="0"/>
              <a:t>Watch fun videos</a:t>
            </a:r>
          </a:p>
          <a:p>
            <a:r>
              <a:rPr lang="en-US" dirty="0"/>
              <a:t>Play music</a:t>
            </a:r>
          </a:p>
          <a:p>
            <a:r>
              <a:rPr lang="en-US" dirty="0"/>
              <a:t>Let your guard down </a:t>
            </a:r>
          </a:p>
          <a:p>
            <a:r>
              <a:rPr lang="en-US" dirty="0"/>
              <a:t>Ask students questions</a:t>
            </a:r>
          </a:p>
          <a:p>
            <a:r>
              <a:rPr lang="en-US" dirty="0"/>
              <a:t>Show a movie over a period of a week</a:t>
            </a:r>
          </a:p>
          <a:p>
            <a:r>
              <a:rPr lang="en-US" dirty="0"/>
              <a:t>Share food</a:t>
            </a:r>
          </a:p>
          <a:p>
            <a:r>
              <a:rPr lang="en-US" dirty="0"/>
              <a:t>Compliment trains</a:t>
            </a:r>
          </a:p>
          <a:p>
            <a:r>
              <a:rPr lang="en-US" dirty="0"/>
              <a:t>Stay entire time; don’t let roam hallways!</a:t>
            </a:r>
          </a:p>
          <a:p>
            <a:r>
              <a:rPr lang="en-US" dirty="0"/>
              <a:t>Clean up!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403" y="739436"/>
            <a:ext cx="3932350" cy="29492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403" y="3788533"/>
            <a:ext cx="3932350" cy="294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628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E6178-0F4F-4906-A4D2-A47C27377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Mentoring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3E3AB-DBAA-4BB8-A160-7BE0BF90A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014" y="1594884"/>
            <a:ext cx="4956569" cy="4653515"/>
          </a:xfrm>
        </p:spPr>
        <p:txBody>
          <a:bodyPr>
            <a:normAutofit/>
          </a:bodyPr>
          <a:lstStyle/>
          <a:p>
            <a:r>
              <a:rPr lang="en-US" dirty="0"/>
              <a:t>Choose needy student</a:t>
            </a:r>
          </a:p>
          <a:p>
            <a:r>
              <a:rPr lang="en-US" dirty="0"/>
              <a:t>Meet in library for lunch</a:t>
            </a:r>
          </a:p>
          <a:p>
            <a:r>
              <a:rPr lang="en-US" dirty="0"/>
              <a:t>Mentor them</a:t>
            </a:r>
          </a:p>
          <a:p>
            <a:r>
              <a:rPr lang="en-US" dirty="0"/>
              <a:t>Provide counsel </a:t>
            </a:r>
          </a:p>
          <a:p>
            <a:r>
              <a:rPr lang="en-US" dirty="0"/>
              <a:t>Check grades</a:t>
            </a:r>
          </a:p>
          <a:p>
            <a:r>
              <a:rPr lang="en-US" dirty="0"/>
              <a:t>Play cards or video games</a:t>
            </a:r>
          </a:p>
          <a:p>
            <a:r>
              <a:rPr lang="en-US" dirty="0"/>
              <a:t>Teach life lessons</a:t>
            </a:r>
          </a:p>
          <a:p>
            <a:r>
              <a:rPr lang="en-US" dirty="0"/>
              <a:t>Communicate with parents</a:t>
            </a:r>
          </a:p>
          <a:p>
            <a:r>
              <a:rPr lang="en-US" dirty="0"/>
              <a:t>Can do this with other students too</a:t>
            </a:r>
          </a:p>
          <a:p>
            <a:r>
              <a:rPr lang="en-US" dirty="0"/>
              <a:t>Personal success stories</a:t>
            </a:r>
          </a:p>
        </p:txBody>
      </p:sp>
      <p:pic>
        <p:nvPicPr>
          <p:cNvPr id="5122" name="Picture 2" descr="Image result for men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219" y="2052918"/>
            <a:ext cx="3828973" cy="3008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0120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133506" cy="1400530"/>
          </a:xfrm>
        </p:spPr>
        <p:txBody>
          <a:bodyPr/>
          <a:lstStyle/>
          <a:p>
            <a:r>
              <a:rPr lang="en-US" dirty="0"/>
              <a:t>Personal Stories: Last Football Game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3" y="2052918"/>
            <a:ext cx="4537634" cy="4195481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050" name="Picture 2" descr="Image result for foot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890" y="1363850"/>
            <a:ext cx="7577048" cy="502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6162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Attend Events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3" y="2052919"/>
            <a:ext cx="5735370" cy="2841054"/>
          </a:xfrm>
        </p:spPr>
        <p:txBody>
          <a:bodyPr/>
          <a:lstStyle/>
          <a:p>
            <a:r>
              <a:rPr lang="en-US" dirty="0"/>
              <a:t>Sporting activities</a:t>
            </a:r>
          </a:p>
          <a:p>
            <a:r>
              <a:rPr lang="en-US" dirty="0"/>
              <a:t>Drama performances</a:t>
            </a:r>
          </a:p>
          <a:p>
            <a:r>
              <a:rPr lang="en-US" dirty="0"/>
              <a:t>Concerts</a:t>
            </a:r>
          </a:p>
          <a:p>
            <a:r>
              <a:rPr lang="en-US" dirty="0"/>
              <a:t>Cheerleading/dance team Competitions</a:t>
            </a:r>
          </a:p>
          <a:p>
            <a:r>
              <a:rPr lang="en-US" dirty="0"/>
              <a:t>Don’t have to stay whole time</a:t>
            </a:r>
          </a:p>
          <a:p>
            <a:r>
              <a:rPr lang="en-US" dirty="0"/>
              <a:t>Quick wave then leave</a:t>
            </a:r>
          </a:p>
        </p:txBody>
      </p:sp>
      <p:pic>
        <p:nvPicPr>
          <p:cNvPr id="6146" name="Picture 2" descr="Image result for middle school spor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060" y="649007"/>
            <a:ext cx="3180054" cy="2118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Image result for middle school band conce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406" y="3804013"/>
            <a:ext cx="4385999" cy="246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Image result for middle school drama performan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065" y="4621388"/>
            <a:ext cx="2948988" cy="1964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Image result for middle school che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8373" y="1148800"/>
            <a:ext cx="2930488" cy="2197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0861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9B3B1-B8E5-4AEF-8B03-F22DC3A31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 of Encouragement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554835-3571-49D4-8493-DCB5B1B79E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612" y="2001403"/>
            <a:ext cx="7989172" cy="4195481"/>
          </a:xfrm>
        </p:spPr>
        <p:txBody>
          <a:bodyPr/>
          <a:lstStyle/>
          <a:p>
            <a:r>
              <a:rPr lang="en-US" dirty="0"/>
              <a:t>Our team writes notes every Thursday</a:t>
            </a:r>
          </a:p>
          <a:p>
            <a:r>
              <a:rPr lang="en-US" dirty="0"/>
              <a:t>Mail out from office</a:t>
            </a:r>
          </a:p>
          <a:p>
            <a:r>
              <a:rPr lang="en-US" dirty="0"/>
              <a:t>Be sincere and give honest praise and encouragement</a:t>
            </a:r>
          </a:p>
          <a:p>
            <a:r>
              <a:rPr lang="en-US" dirty="0"/>
              <a:t>Write notes on graded papers</a:t>
            </a:r>
          </a:p>
          <a:p>
            <a:r>
              <a:rPr lang="en-US" dirty="0"/>
              <a:t>Write notes to challenge students that are underachieving </a:t>
            </a:r>
          </a:p>
          <a:p>
            <a:r>
              <a:rPr lang="en-US" dirty="0"/>
              <a:t>End school year by writing a personal note to ALL students</a:t>
            </a:r>
          </a:p>
          <a:p>
            <a:r>
              <a:rPr lang="en-US" dirty="0"/>
              <a:t>Start early!  Like in April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628845" y="1725769"/>
            <a:ext cx="337426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Dear Johnny Student,</a:t>
            </a:r>
          </a:p>
          <a:p>
            <a:endParaRPr lang="en-US" dirty="0"/>
          </a:p>
          <a:p>
            <a:r>
              <a:rPr lang="en-US" dirty="0"/>
              <a:t>I wanted to write you to let you know how much I have appreciated your efforts recently.  That presentation you gave last week was not only creative—it was one of the best!  I am so glad you are finally hitting your stride.  You are on the right track, and I will look forward to seeing more amazing things from you.  Keep up the amazing work!  </a:t>
            </a:r>
          </a:p>
          <a:p>
            <a:endParaRPr lang="en-US" dirty="0"/>
          </a:p>
          <a:p>
            <a:r>
              <a:rPr lang="en-US" dirty="0" err="1"/>
              <a:t>Ohana</a:t>
            </a:r>
            <a:r>
              <a:rPr lang="en-US" dirty="0"/>
              <a:t> forever,</a:t>
            </a:r>
          </a:p>
          <a:p>
            <a:r>
              <a:rPr lang="en-US" dirty="0"/>
              <a:t>Mr. Daniels</a:t>
            </a:r>
          </a:p>
        </p:txBody>
      </p:sp>
    </p:spTree>
    <p:extLst>
      <p:ext uri="{BB962C8B-B14F-4D97-AF65-F5344CB8AC3E}">
        <p14:creationId xmlns:p14="http://schemas.microsoft.com/office/powerpoint/2010/main" val="1993588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F0651-507F-4CCF-9875-276757E12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Shout-outs In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16F06-A306-4E59-B91D-ABA68A5B4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5220215" cy="4195481"/>
          </a:xfrm>
        </p:spPr>
        <p:txBody>
          <a:bodyPr/>
          <a:lstStyle/>
          <a:p>
            <a:r>
              <a:rPr lang="en-US" dirty="0"/>
              <a:t>Write student praises on board</a:t>
            </a:r>
          </a:p>
          <a:p>
            <a:r>
              <a:rPr lang="en-US" dirty="0"/>
              <a:t>Verbal recognition</a:t>
            </a:r>
          </a:p>
          <a:p>
            <a:r>
              <a:rPr lang="en-US" dirty="0"/>
              <a:t>Have kids tell what others did well after presentations</a:t>
            </a:r>
          </a:p>
          <a:p>
            <a:r>
              <a:rPr lang="en-US" dirty="0"/>
              <a:t>Quiet kids: off to side recognition</a:t>
            </a:r>
          </a:p>
          <a:p>
            <a:r>
              <a:rPr lang="en-US" dirty="0"/>
              <a:t>Rock star/</a:t>
            </a:r>
            <a:r>
              <a:rPr lang="en-US" dirty="0" err="1"/>
              <a:t>Ohana</a:t>
            </a:r>
            <a:r>
              <a:rPr lang="en-US" dirty="0"/>
              <a:t> passes</a:t>
            </a:r>
          </a:p>
          <a:p>
            <a:endParaRPr lang="en-US" dirty="0"/>
          </a:p>
        </p:txBody>
      </p:sp>
      <p:pic>
        <p:nvPicPr>
          <p:cNvPr id="1028" name="Picture 4" descr="Image result for shout ou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527" y="1531275"/>
            <a:ext cx="4263296" cy="4395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62098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064" y="465597"/>
            <a:ext cx="3983843" cy="1400530"/>
          </a:xfrm>
        </p:spPr>
        <p:txBody>
          <a:bodyPr/>
          <a:lstStyle/>
          <a:p>
            <a:r>
              <a:rPr lang="en-US" dirty="0" err="1"/>
              <a:t>Ohana</a:t>
            </a:r>
            <a:r>
              <a:rPr lang="en-US" dirty="0"/>
              <a:t> Passes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065" y="2001404"/>
            <a:ext cx="4112631" cy="2403172"/>
          </a:xfrm>
        </p:spPr>
        <p:txBody>
          <a:bodyPr/>
          <a:lstStyle/>
          <a:p>
            <a:r>
              <a:rPr lang="en-US" dirty="0"/>
              <a:t>Write student name on pass</a:t>
            </a:r>
          </a:p>
          <a:p>
            <a:r>
              <a:rPr lang="en-US" dirty="0"/>
              <a:t>Put into blue bucket for raffle</a:t>
            </a:r>
          </a:p>
          <a:p>
            <a:r>
              <a:rPr lang="en-US" dirty="0"/>
              <a:t>Win Prizes on Friday!!!</a:t>
            </a:r>
          </a:p>
          <a:p>
            <a:r>
              <a:rPr lang="en-US" dirty="0"/>
              <a:t>Let King or Queen pick</a:t>
            </a:r>
          </a:p>
        </p:txBody>
      </p:sp>
      <p:pic>
        <p:nvPicPr>
          <p:cNvPr id="3074" name="Picture 2" descr="7b1916d0-de83-4a65-b6d1-39853282aed0@namprd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907" y="579965"/>
            <a:ext cx="7864146" cy="5898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10751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F8522-497C-46AB-8D8B-2D6BDEBF0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Positive Parent Phone Calls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8DF7F3-EFA6-494C-9A84-E042A434F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536" y="1658288"/>
            <a:ext cx="6830074" cy="2222868"/>
          </a:xfrm>
        </p:spPr>
        <p:txBody>
          <a:bodyPr/>
          <a:lstStyle/>
          <a:p>
            <a:r>
              <a:rPr lang="en-US" dirty="0"/>
              <a:t>Call home to praise over successes</a:t>
            </a:r>
          </a:p>
          <a:p>
            <a:r>
              <a:rPr lang="en-US" dirty="0"/>
              <a:t>I make 5 positive parent phone calls every Friday</a:t>
            </a:r>
          </a:p>
          <a:p>
            <a:r>
              <a:rPr lang="en-US" dirty="0"/>
              <a:t>Some parents have never heard the positive </a:t>
            </a:r>
            <a:r>
              <a:rPr lang="en-US" dirty="0">
                <a:sym typeface="Wingdings" panose="05000000000000000000" pitchFamily="2" charset="2"/>
              </a:rPr>
              <a:t></a:t>
            </a:r>
          </a:p>
          <a:p>
            <a:r>
              <a:rPr lang="en-US" dirty="0">
                <a:sym typeface="Wingdings" panose="05000000000000000000" pitchFamily="2" charset="2"/>
              </a:rPr>
              <a:t>Positive parent call  parent rewards child  better class productivity from child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170" name="Picture 2" descr="Image result for positive parent phone c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325" y="1853248"/>
            <a:ext cx="4055815" cy="4055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Image result for parent smil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8000" y="4076806"/>
            <a:ext cx="2639142" cy="263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97883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08503" cy="1400530"/>
          </a:xfrm>
        </p:spPr>
        <p:txBody>
          <a:bodyPr/>
          <a:lstStyle/>
          <a:p>
            <a:r>
              <a:rPr lang="en-US" dirty="0"/>
              <a:t>Past Students’ Stories: Hannah’s 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Image result for lunchro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809" y="1395815"/>
            <a:ext cx="7672070" cy="4852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18569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 Through Music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429556"/>
            <a:ext cx="9830851" cy="5228822"/>
          </a:xfrm>
        </p:spPr>
        <p:txBody>
          <a:bodyPr/>
          <a:lstStyle/>
          <a:p>
            <a:r>
              <a:rPr lang="en-US" dirty="0"/>
              <a:t>Play songs as students come in</a:t>
            </a:r>
          </a:p>
          <a:p>
            <a:pPr lvl="1"/>
            <a:r>
              <a:rPr lang="en-US" dirty="0"/>
              <a:t>School appropriate (no bad words!)</a:t>
            </a:r>
          </a:p>
          <a:p>
            <a:pPr lvl="1"/>
            <a:r>
              <a:rPr lang="en-US" dirty="0"/>
              <a:t>Mix it up!  Use all styles (70’s, 80’s, 90’s, today)</a:t>
            </a:r>
          </a:p>
          <a:p>
            <a:pPr lvl="1"/>
            <a:r>
              <a:rPr lang="en-US" dirty="0"/>
              <a:t>Choose a song for specific theme of day </a:t>
            </a:r>
            <a:r>
              <a:rPr lang="en-US" dirty="0">
                <a:hlinkClick r:id="rId2"/>
              </a:rPr>
              <a:t>(“The Outsiders” by </a:t>
            </a:r>
            <a:r>
              <a:rPr lang="en-US" dirty="0" err="1">
                <a:hlinkClick r:id="rId2"/>
              </a:rPr>
              <a:t>Needtobreathe</a:t>
            </a:r>
            <a:r>
              <a:rPr lang="en-US" dirty="0">
                <a:hlinkClick r:id="rId2"/>
              </a:rPr>
              <a:t>)</a:t>
            </a:r>
            <a:endParaRPr lang="en-US" dirty="0"/>
          </a:p>
          <a:p>
            <a:r>
              <a:rPr lang="en-US" dirty="0"/>
              <a:t>Use a song to teach a life lesson</a:t>
            </a:r>
          </a:p>
          <a:p>
            <a:pPr lvl="1"/>
            <a:r>
              <a:rPr lang="en-US" dirty="0">
                <a:hlinkClick r:id="rId3"/>
              </a:rPr>
              <a:t>“Words” by Hawk Nelson </a:t>
            </a:r>
            <a:r>
              <a:rPr lang="en-US" dirty="0"/>
              <a:t>or </a:t>
            </a:r>
            <a:r>
              <a:rPr lang="en-US" dirty="0">
                <a:hlinkClick r:id="rId4"/>
              </a:rPr>
              <a:t>“Forgiveness” by Matthew West</a:t>
            </a:r>
            <a:endParaRPr lang="en-US" dirty="0"/>
          </a:p>
          <a:p>
            <a:r>
              <a:rPr lang="en-US" dirty="0"/>
              <a:t>Let students choose songs for projects</a:t>
            </a:r>
          </a:p>
          <a:p>
            <a:pPr lvl="1"/>
            <a:r>
              <a:rPr lang="en-US" dirty="0"/>
              <a:t>Connect songs to themes in class</a:t>
            </a:r>
          </a:p>
          <a:p>
            <a:pPr lvl="1"/>
            <a:r>
              <a:rPr lang="en-US" dirty="0"/>
              <a:t>Write own lyrics to songs and perform!</a:t>
            </a:r>
          </a:p>
          <a:p>
            <a:r>
              <a:rPr lang="en-US" dirty="0"/>
              <a:t>Create your own songs </a:t>
            </a:r>
          </a:p>
          <a:p>
            <a:pPr lvl="1"/>
            <a:r>
              <a:rPr lang="en-US" dirty="0">
                <a:hlinkClick r:id="rId5"/>
              </a:rPr>
              <a:t>Lit Device Rap Song????</a:t>
            </a:r>
            <a:endParaRPr lang="en-US" dirty="0"/>
          </a:p>
        </p:txBody>
      </p:sp>
      <p:pic>
        <p:nvPicPr>
          <p:cNvPr id="4098" name="Picture 2" descr="Image result for twenty one pilot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833" y="3969919"/>
            <a:ext cx="3584611" cy="2688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words hawk nelso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669" y="462992"/>
            <a:ext cx="3436670" cy="193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37924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Don’t Cry Over Spilled Doritos!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50" name="Picture 6" descr="Image result for spilled dorit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670" y="1256014"/>
            <a:ext cx="7288413" cy="5466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59956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a Counselor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3" y="2052918"/>
            <a:ext cx="6572496" cy="4195481"/>
          </a:xfrm>
        </p:spPr>
        <p:txBody>
          <a:bodyPr/>
          <a:lstStyle/>
          <a:p>
            <a:r>
              <a:rPr lang="en-US" dirty="0"/>
              <a:t>Not in contract, but still EVERY teachers job</a:t>
            </a:r>
          </a:p>
          <a:p>
            <a:r>
              <a:rPr lang="en-US" dirty="0"/>
              <a:t>Notice when students look upset; be proactive!</a:t>
            </a:r>
          </a:p>
          <a:p>
            <a:r>
              <a:rPr lang="en-US" dirty="0"/>
              <a:t>One eye in, one eye out talk</a:t>
            </a:r>
          </a:p>
          <a:p>
            <a:r>
              <a:rPr lang="en-US" dirty="0"/>
              <a:t>Offer your time to counsel</a:t>
            </a:r>
          </a:p>
          <a:p>
            <a:pPr lvl="1"/>
            <a:r>
              <a:rPr lang="en-US" dirty="0"/>
              <a:t>Before or after school; plan periods</a:t>
            </a:r>
          </a:p>
          <a:p>
            <a:r>
              <a:rPr lang="en-US" dirty="0"/>
              <a:t>Call student into team plan hour</a:t>
            </a:r>
          </a:p>
          <a:p>
            <a:r>
              <a:rPr lang="en-US" dirty="0"/>
              <a:t>Call home if needed</a:t>
            </a:r>
          </a:p>
          <a:p>
            <a:r>
              <a:rPr lang="en-US" dirty="0"/>
              <a:t>Story of most impactful moment of counseling</a:t>
            </a:r>
          </a:p>
        </p:txBody>
      </p:sp>
      <p:pic>
        <p:nvPicPr>
          <p:cNvPr id="4100" name="Picture 4" descr="Image result for counsel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234" y="2052918"/>
            <a:ext cx="3562913" cy="2586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7001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 Lesson: Never Quit!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Image result for heather dorniden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568" y="1259308"/>
            <a:ext cx="7193489" cy="4046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715E678-9D5A-482C-8B48-538747EA5A63}"/>
              </a:ext>
            </a:extLst>
          </p:cNvPr>
          <p:cNvSpPr txBox="1"/>
          <p:nvPr/>
        </p:nvSpPr>
        <p:spPr>
          <a:xfrm>
            <a:off x="520994" y="5507665"/>
            <a:ext cx="107920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Check out more character lessons at </a:t>
            </a:r>
            <a:r>
              <a:rPr lang="en-US" sz="2400" dirty="0">
                <a:hlinkClick r:id="rId4"/>
              </a:rPr>
              <a:t>www.theteachersdevotional.com</a:t>
            </a:r>
            <a:r>
              <a:rPr lang="en-US" sz="2400" dirty="0"/>
              <a:t> under the “character lessons” tab at the top of the page.  </a:t>
            </a:r>
          </a:p>
        </p:txBody>
      </p:sp>
    </p:spTree>
    <p:extLst>
      <p:ext uri="{BB962C8B-B14F-4D97-AF65-F5344CB8AC3E}">
        <p14:creationId xmlns:p14="http://schemas.microsoft.com/office/powerpoint/2010/main" val="5881288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Humor!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3" y="1197736"/>
            <a:ext cx="8156598" cy="534473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Try using their lingo</a:t>
            </a:r>
          </a:p>
          <a:p>
            <a:pPr lvl="1"/>
            <a:r>
              <a:rPr lang="en-US" dirty="0"/>
              <a:t>That was totally </a:t>
            </a:r>
            <a:r>
              <a:rPr lang="en-US" b="1" u="sng" dirty="0"/>
              <a:t>lit</a:t>
            </a:r>
            <a:r>
              <a:rPr lang="en-US" dirty="0"/>
              <a:t>! (Translation: That was really neat.)</a:t>
            </a:r>
          </a:p>
          <a:p>
            <a:pPr lvl="1"/>
            <a:r>
              <a:rPr lang="en-US" dirty="0"/>
              <a:t>Don’t get all </a:t>
            </a:r>
            <a:r>
              <a:rPr lang="en-US" b="1" u="sng" dirty="0"/>
              <a:t>savage</a:t>
            </a:r>
            <a:r>
              <a:rPr lang="en-US" dirty="0"/>
              <a:t> on me.  (Translation: Try not to be disrespectful.)</a:t>
            </a:r>
          </a:p>
          <a:p>
            <a:pPr lvl="1"/>
            <a:r>
              <a:rPr lang="en-US" b="1" u="sng" dirty="0" err="1"/>
              <a:t>Boi</a:t>
            </a:r>
            <a:r>
              <a:rPr lang="en-US" dirty="0"/>
              <a:t>! (Translation: What the heck did you just say?)</a:t>
            </a:r>
          </a:p>
          <a:p>
            <a:r>
              <a:rPr lang="en-US" dirty="0"/>
              <a:t>Tease the ones who like to be teased</a:t>
            </a:r>
          </a:p>
          <a:p>
            <a:pPr lvl="1"/>
            <a:r>
              <a:rPr lang="en-US" dirty="0"/>
              <a:t>Confident, class clowns</a:t>
            </a:r>
          </a:p>
          <a:p>
            <a:pPr lvl="1"/>
            <a:r>
              <a:rPr lang="en-US" dirty="0"/>
              <a:t>Kids with thick skin</a:t>
            </a:r>
          </a:p>
          <a:p>
            <a:r>
              <a:rPr lang="en-US" dirty="0"/>
              <a:t>Make fun of yourself (Brought to you by the brilliant yet balding people of Daniels INC)</a:t>
            </a:r>
          </a:p>
          <a:p>
            <a:r>
              <a:rPr lang="en-US" dirty="0"/>
              <a:t>Have guest speakers (aka you in costume)</a:t>
            </a:r>
          </a:p>
          <a:p>
            <a:pPr lvl="1"/>
            <a:r>
              <a:rPr lang="en-US" dirty="0"/>
              <a:t>Captain Daniels</a:t>
            </a:r>
          </a:p>
          <a:p>
            <a:pPr lvl="1"/>
            <a:r>
              <a:rPr lang="en-US" dirty="0"/>
              <a:t>Pierre</a:t>
            </a:r>
          </a:p>
          <a:p>
            <a:pPr lvl="1"/>
            <a:r>
              <a:rPr lang="en-US" dirty="0">
                <a:hlinkClick r:id="rId2"/>
              </a:rPr>
              <a:t>Dude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Dr. </a:t>
            </a:r>
            <a:r>
              <a:rPr lang="en-US" dirty="0" err="1">
                <a:hlinkClick r:id="rId3"/>
              </a:rPr>
              <a:t>Cringeworthy</a:t>
            </a:r>
            <a:endParaRPr lang="en-US" dirty="0"/>
          </a:p>
          <a:p>
            <a:pPr lvl="1"/>
            <a:r>
              <a:rPr lang="en-US" dirty="0">
                <a:hlinkClick r:id="rId4"/>
              </a:rPr>
              <a:t>Valley Girl</a:t>
            </a:r>
            <a:r>
              <a:rPr lang="en-US" dirty="0"/>
              <a:t> (5:10)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420377" y="3870102"/>
            <a:ext cx="3679067" cy="2759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3002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Based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Zombie Apocalypse Project</a:t>
            </a:r>
          </a:p>
          <a:p>
            <a:r>
              <a:rPr lang="en-US" i="1" dirty="0"/>
              <a:t>A Long Walk to Water</a:t>
            </a:r>
            <a:r>
              <a:rPr lang="en-US" dirty="0"/>
              <a:t>: the Water Project</a:t>
            </a:r>
          </a:p>
          <a:p>
            <a:r>
              <a:rPr lang="en-US" dirty="0"/>
              <a:t>Kids broke into groups</a:t>
            </a:r>
          </a:p>
          <a:p>
            <a:r>
              <a:rPr lang="en-US" dirty="0"/>
              <a:t>Separate groups for:</a:t>
            </a:r>
          </a:p>
          <a:p>
            <a:pPr lvl="1"/>
            <a:r>
              <a:rPr lang="en-US" dirty="0"/>
              <a:t>Brochure</a:t>
            </a:r>
          </a:p>
          <a:p>
            <a:pPr lvl="1"/>
            <a:r>
              <a:rPr lang="en-US" dirty="0"/>
              <a:t>Demonstration</a:t>
            </a:r>
          </a:p>
          <a:p>
            <a:pPr lvl="1"/>
            <a:r>
              <a:rPr lang="en-US" dirty="0"/>
              <a:t>Presentation</a:t>
            </a:r>
          </a:p>
          <a:p>
            <a:pPr lvl="1"/>
            <a:r>
              <a:rPr lang="en-US" dirty="0"/>
              <a:t>Poster</a:t>
            </a:r>
          </a:p>
        </p:txBody>
      </p:sp>
      <p:pic>
        <p:nvPicPr>
          <p:cNvPr id="5124" name="Picture 4" descr="Image result for water project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414" y="2915231"/>
            <a:ext cx="6360484" cy="3137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26096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Real!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197736"/>
            <a:ext cx="8946541" cy="5050664"/>
          </a:xfrm>
        </p:spPr>
        <p:txBody>
          <a:bodyPr>
            <a:normAutofit/>
          </a:bodyPr>
          <a:lstStyle/>
          <a:p>
            <a:r>
              <a:rPr lang="en-US" dirty="0"/>
              <a:t>Okay to humble yourself </a:t>
            </a:r>
          </a:p>
          <a:p>
            <a:r>
              <a:rPr lang="en-US" dirty="0"/>
              <a:t>Tell students about shortcomings</a:t>
            </a:r>
          </a:p>
          <a:p>
            <a:pPr lvl="1"/>
            <a:r>
              <a:rPr lang="en-US" dirty="0"/>
              <a:t>Cheating on test</a:t>
            </a:r>
          </a:p>
          <a:p>
            <a:pPr lvl="1"/>
            <a:r>
              <a:rPr lang="en-US" dirty="0"/>
              <a:t>Bullying</a:t>
            </a:r>
          </a:p>
          <a:p>
            <a:pPr lvl="1"/>
            <a:r>
              <a:rPr lang="en-US" dirty="0"/>
              <a:t>Stole Cadbury Easter egg</a:t>
            </a:r>
          </a:p>
          <a:p>
            <a:r>
              <a:rPr lang="en-US" dirty="0"/>
              <a:t>Don’t lie</a:t>
            </a:r>
          </a:p>
          <a:p>
            <a:r>
              <a:rPr lang="en-US" dirty="0"/>
              <a:t>Okay to show emotion</a:t>
            </a:r>
          </a:p>
          <a:p>
            <a:pPr lvl="1"/>
            <a:r>
              <a:rPr lang="en-US" dirty="0"/>
              <a:t>Grandma’s death</a:t>
            </a:r>
          </a:p>
          <a:p>
            <a:pPr lvl="1"/>
            <a:r>
              <a:rPr lang="en-US" dirty="0"/>
              <a:t>Brother injured in Iraq</a:t>
            </a:r>
          </a:p>
          <a:p>
            <a:r>
              <a:rPr lang="en-US" dirty="0"/>
              <a:t>Makes students feel mature/older</a:t>
            </a:r>
          </a:p>
          <a:p>
            <a:r>
              <a:rPr lang="en-US" dirty="0"/>
              <a:t>When you are real, they are real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170" name="Picture 2" descr="Image result for emo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582" y="435707"/>
            <a:ext cx="5378558" cy="6209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54009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652F2-FFC2-4115-9314-C5E366FC0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0F970D-709F-4907-9DE8-1753C4CDE1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594884"/>
            <a:ext cx="8946541" cy="357253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Classes all compete against each other; 4 per year</a:t>
            </a:r>
          </a:p>
          <a:p>
            <a:r>
              <a:rPr lang="en-US" dirty="0"/>
              <a:t>Kids choose fun theme and mascots (Olympics, celebrities, Ninja Turtles, </a:t>
            </a:r>
            <a:r>
              <a:rPr lang="en-US" dirty="0" err="1"/>
              <a:t>Pokemon</a:t>
            </a:r>
            <a:r>
              <a:rPr lang="en-US" dirty="0"/>
              <a:t> characters, food, superheroes, YouTubers,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r>
              <a:rPr lang="en-US" dirty="0"/>
              <a:t>Daily challenges to earn points (class expectations, curriculum, goofy fun, class averages on HW, trivia,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r>
              <a:rPr lang="en-US" dirty="0"/>
              <a:t>Allow bets with two weeks left</a:t>
            </a:r>
          </a:p>
          <a:p>
            <a:r>
              <a:rPr lang="en-US" dirty="0"/>
              <a:t>Small rewards through quarter (free seating, candy,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r>
              <a:rPr lang="en-US" dirty="0"/>
              <a:t>Positive peer pressure helps!</a:t>
            </a:r>
          </a:p>
          <a:p>
            <a:r>
              <a:rPr lang="en-US" dirty="0"/>
              <a:t>Winning class gets class party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 descr="Image result for Olympics">
            <a:extLst>
              <a:ext uri="{FF2B5EF4-FFF2-40B4-BE49-F238E27FC236}">
                <a16:creationId xmlns:a16="http://schemas.microsoft.com/office/drawing/2014/main" id="{D62FACF8-A47D-4202-A65B-FDC652EFD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065233"/>
            <a:ext cx="2170814" cy="1002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ninja turtles">
            <a:extLst>
              <a:ext uri="{FF2B5EF4-FFF2-40B4-BE49-F238E27FC236}">
                <a16:creationId xmlns:a16="http://schemas.microsoft.com/office/drawing/2014/main" id="{50E1EC3B-9BF5-4BF6-9F93-16ABC4C80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7390" y="1288475"/>
            <a:ext cx="2029549" cy="2029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pokemon">
            <a:extLst>
              <a:ext uri="{FF2B5EF4-FFF2-40B4-BE49-F238E27FC236}">
                <a16:creationId xmlns:a16="http://schemas.microsoft.com/office/drawing/2014/main" id="{E92DF65E-32F8-4801-8EB8-5760DEC1A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979" y="5004751"/>
            <a:ext cx="1400531" cy="1400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liza koshy">
            <a:extLst>
              <a:ext uri="{FF2B5EF4-FFF2-40B4-BE49-F238E27FC236}">
                <a16:creationId xmlns:a16="http://schemas.microsoft.com/office/drawing/2014/main" id="{80623033-D496-4EFF-905E-8102A57C4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448" y="4699169"/>
            <a:ext cx="1836510" cy="1836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superheroes">
            <a:extLst>
              <a:ext uri="{FF2B5EF4-FFF2-40B4-BE49-F238E27FC236}">
                <a16:creationId xmlns:a16="http://schemas.microsoft.com/office/drawing/2014/main" id="{D75153ED-18EA-4409-8114-8279E6E1C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0369" y="4460190"/>
            <a:ext cx="2399818" cy="1799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4575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585</TotalTime>
  <Words>1398</Words>
  <Application>Microsoft Office PowerPoint</Application>
  <PresentationFormat>Widescreen</PresentationFormat>
  <Paragraphs>194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Century Gothic</vt:lpstr>
      <vt:lpstr>Wingdings</vt:lpstr>
      <vt:lpstr>Wingdings 3</vt:lpstr>
      <vt:lpstr>Ion</vt:lpstr>
      <vt:lpstr>Connecting to the Middle Schooler</vt:lpstr>
      <vt:lpstr>You Might Be a Middle School Teacher</vt:lpstr>
      <vt:lpstr>You Might Be a Middle School Teacher</vt:lpstr>
      <vt:lpstr>What Connects You To Your Teacher?</vt:lpstr>
      <vt:lpstr>How to Memorize Names?</vt:lpstr>
      <vt:lpstr>Use Nicknames!!!</vt:lpstr>
      <vt:lpstr>Share About Weekends!</vt:lpstr>
      <vt:lpstr>Practice Rules and Procedures</vt:lpstr>
      <vt:lpstr>Character Lesson: Technology</vt:lpstr>
      <vt:lpstr>Student Interests</vt:lpstr>
      <vt:lpstr>Dine With Daniels</vt:lpstr>
      <vt:lpstr>Mentoring</vt:lpstr>
      <vt:lpstr>Personal Stories: Last Football Game</vt:lpstr>
      <vt:lpstr>Attend Events</vt:lpstr>
      <vt:lpstr>Notes of Encouragement</vt:lpstr>
      <vt:lpstr>Shout-outs In Class</vt:lpstr>
      <vt:lpstr>Ohana Passes</vt:lpstr>
      <vt:lpstr>Positive Parent Phone Calls</vt:lpstr>
      <vt:lpstr>Past Students’ Stories: Hannah’s Story</vt:lpstr>
      <vt:lpstr>Connect Through Music</vt:lpstr>
      <vt:lpstr>Don’t Cry Over Spilled Doritos!</vt:lpstr>
      <vt:lpstr>Be a Counselor </vt:lpstr>
      <vt:lpstr>Character Lesson: Never Quit!</vt:lpstr>
      <vt:lpstr>Use Humor!</vt:lpstr>
      <vt:lpstr>Project Based Learning</vt:lpstr>
      <vt:lpstr>Be Real!</vt:lpstr>
      <vt:lpstr>Class Challenges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Connecting to the Middle Schooler</dc:title>
  <dc:creator>Clint and Kristin Daniels</dc:creator>
  <cp:lastModifiedBy>Clint and Kristin Daniels</cp:lastModifiedBy>
  <cp:revision>50</cp:revision>
  <dcterms:created xsi:type="dcterms:W3CDTF">2018-04-21T11:41:24Z</dcterms:created>
  <dcterms:modified xsi:type="dcterms:W3CDTF">2018-05-29T00:52:01Z</dcterms:modified>
</cp:coreProperties>
</file>