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74" d="100"/>
          <a:sy n="74" d="100"/>
        </p:scale>
        <p:origin x="-45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070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204026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2841534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0EDE15-421F-4025-8BAF-044C746F7EB4}" type="datetimeFigureOut">
              <a:rPr lang="en-US" smtClean="0"/>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297955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0EDE15-421F-4025-8BAF-044C746F7EB4}" type="datetimeFigureOut">
              <a:rPr lang="en-US" smtClean="0"/>
              <a:t>4/15/2016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2139220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0EDE15-421F-4025-8BAF-044C746F7EB4}" type="datetimeFigureOut">
              <a:rPr lang="en-US" smtClean="0"/>
              <a:t>4/15/2016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3086723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EDE15-421F-4025-8BAF-044C746F7EB4}" type="datetimeFigureOut">
              <a:rPr lang="en-US" smtClean="0"/>
              <a:t>4/15/2016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423022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00EDE15-421F-4025-8BAF-044C746F7EB4}" type="datetimeFigureOut">
              <a:rPr lang="en-US" smtClean="0"/>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1135027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00EDE15-421F-4025-8BAF-044C746F7EB4}" type="datetimeFigureOut">
              <a:rPr lang="en-US" smtClean="0"/>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1594752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C00EDE15-421F-4025-8BAF-044C746F7EB4}" type="datetimeFigureOut">
              <a:rPr lang="en-US" smtClean="0"/>
              <a:t>4/15/2016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1803326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1090759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02101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1250938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34906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3759933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3618443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0EDE15-421F-4025-8BAF-044C746F7EB4}"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CD22-683D-4A5E-9AB3-C144E77E4E18}" type="slidenum">
              <a:rPr lang="en-US" smtClean="0"/>
              <a:t>‹#›</a:t>
            </a:fld>
            <a:endParaRPr lang="en-US"/>
          </a:p>
        </p:txBody>
      </p:sp>
    </p:spTree>
    <p:extLst>
      <p:ext uri="{BB962C8B-B14F-4D97-AF65-F5344CB8AC3E}">
        <p14:creationId xmlns:p14="http://schemas.microsoft.com/office/powerpoint/2010/main" val="439656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00EDE15-421F-4025-8BAF-044C746F7EB4}" type="datetimeFigureOut">
              <a:rPr lang="en-US" smtClean="0"/>
              <a:t>4/15/2016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B3DCD22-683D-4A5E-9AB3-C144E77E4E18}" type="slidenum">
              <a:rPr lang="en-US" smtClean="0"/>
              <a:t>‹#›</a:t>
            </a:fld>
            <a:endParaRPr lang="en-US"/>
          </a:p>
        </p:txBody>
      </p:sp>
    </p:spTree>
    <p:extLst>
      <p:ext uri="{BB962C8B-B14F-4D97-AF65-F5344CB8AC3E}">
        <p14:creationId xmlns:p14="http://schemas.microsoft.com/office/powerpoint/2010/main" val="318208714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pPpcqKpLss8&amp;ebc=ANyPxKpVWSIsm9jZliuXEwpJt93NCNP-8aTHOmzfDsUVOYIquBf_giiKk0ELPj36wsf8OnjN0nJ-l3-nL18g7TTBHcJwaeCQyQ&amp;nohtml5=Fals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Spiritual gifts</a:t>
            </a:r>
          </a:p>
        </p:txBody>
      </p:sp>
      <p:sp>
        <p:nvSpPr>
          <p:cNvPr id="3" name="Subtitle 2"/>
          <p:cNvSpPr>
            <a:spLocks noGrp="1"/>
          </p:cNvSpPr>
          <p:nvPr>
            <p:ph type="subTitle" idx="1"/>
          </p:nvPr>
        </p:nvSpPr>
        <p:spPr>
          <a:xfrm>
            <a:off x="684212" y="3843867"/>
            <a:ext cx="3983481" cy="1947333"/>
          </a:xfrm>
        </p:spPr>
        <p:txBody>
          <a:bodyPr/>
          <a:lstStyle/>
          <a:p>
            <a:r>
              <a:rPr lang="en-US" dirty="0"/>
              <a:t>A word of encouragement brought to you by FCA</a:t>
            </a:r>
          </a:p>
        </p:txBody>
      </p:sp>
      <p:pic>
        <p:nvPicPr>
          <p:cNvPr id="4" name="Picture 3"/>
          <p:cNvPicPr>
            <a:picLocks noChangeAspect="1"/>
          </p:cNvPicPr>
          <p:nvPr/>
        </p:nvPicPr>
        <p:blipFill>
          <a:blip r:embed="rId2"/>
          <a:stretch>
            <a:fillRect/>
          </a:stretch>
        </p:blipFill>
        <p:spPr>
          <a:xfrm>
            <a:off x="5804933" y="1667158"/>
            <a:ext cx="4545683" cy="3515328"/>
          </a:xfrm>
          <a:prstGeom prst="rect">
            <a:avLst/>
          </a:prstGeom>
        </p:spPr>
      </p:pic>
    </p:spTree>
    <p:extLst>
      <p:ext uri="{BB962C8B-B14F-4D97-AF65-F5344CB8AC3E}">
        <p14:creationId xmlns:p14="http://schemas.microsoft.com/office/powerpoint/2010/main" val="329246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plus(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25" y="191779"/>
            <a:ext cx="10681993" cy="1507067"/>
          </a:xfrm>
        </p:spPr>
        <p:txBody>
          <a:bodyPr/>
          <a:lstStyle/>
          <a:p>
            <a:r>
              <a:rPr lang="en-US" dirty="0"/>
              <a:t>Think about the following questions …</a:t>
            </a:r>
          </a:p>
        </p:txBody>
      </p:sp>
      <p:sp>
        <p:nvSpPr>
          <p:cNvPr id="3" name="Content Placeholder 2"/>
          <p:cNvSpPr>
            <a:spLocks noGrp="1"/>
          </p:cNvSpPr>
          <p:nvPr>
            <p:ph idx="1"/>
          </p:nvPr>
        </p:nvSpPr>
        <p:spPr>
          <a:xfrm>
            <a:off x="854333" y="945312"/>
            <a:ext cx="8534400" cy="3615267"/>
          </a:xfrm>
        </p:spPr>
        <p:txBody>
          <a:bodyPr/>
          <a:lstStyle/>
          <a:p>
            <a:r>
              <a:rPr lang="en-US" dirty="0"/>
              <a:t>If you were playing basketball, would you ever want your center to shoot 3-pointers all game?</a:t>
            </a:r>
          </a:p>
          <a:p>
            <a:r>
              <a:rPr lang="en-US" dirty="0"/>
              <a:t>Would you want your 5’8’’ guard posting up against someone who was 6’5”?</a:t>
            </a:r>
          </a:p>
          <a:p>
            <a:r>
              <a:rPr lang="en-US" dirty="0"/>
              <a:t>The answer is easy … NO!  You would want your team to play a position that would most help your team.</a:t>
            </a:r>
          </a:p>
          <a:p>
            <a:r>
              <a:rPr lang="en-US" dirty="0"/>
              <a:t>That is why the guards are the quick ones that bring the ball up the court, and the low post players stay down low.  </a:t>
            </a:r>
          </a:p>
        </p:txBody>
      </p:sp>
      <p:pic>
        <p:nvPicPr>
          <p:cNvPr id="4" name="Picture 3"/>
          <p:cNvPicPr>
            <a:picLocks noChangeAspect="1"/>
          </p:cNvPicPr>
          <p:nvPr/>
        </p:nvPicPr>
        <p:blipFill>
          <a:blip r:embed="rId2"/>
          <a:stretch>
            <a:fillRect/>
          </a:stretch>
        </p:blipFill>
        <p:spPr>
          <a:xfrm>
            <a:off x="2032036" y="4189227"/>
            <a:ext cx="4000457" cy="2571196"/>
          </a:xfrm>
          <a:prstGeom prst="rect">
            <a:avLst/>
          </a:prstGeom>
        </p:spPr>
      </p:pic>
      <p:sp>
        <p:nvSpPr>
          <p:cNvPr id="5" name="TextBox 4"/>
          <p:cNvSpPr txBox="1"/>
          <p:nvPr/>
        </p:nvSpPr>
        <p:spPr>
          <a:xfrm>
            <a:off x="6379535" y="5013160"/>
            <a:ext cx="3264195" cy="923330"/>
          </a:xfrm>
          <a:prstGeom prst="rect">
            <a:avLst/>
          </a:prstGeom>
          <a:noFill/>
        </p:spPr>
        <p:txBody>
          <a:bodyPr wrap="square" rtlCol="0">
            <a:spAutoFit/>
          </a:bodyPr>
          <a:lstStyle/>
          <a:p>
            <a:r>
              <a:rPr lang="en-US" dirty="0"/>
              <a:t>What position would you have number 10 playing if you coached his team?</a:t>
            </a:r>
          </a:p>
        </p:txBody>
      </p:sp>
    </p:spTree>
    <p:extLst>
      <p:ext uri="{BB962C8B-B14F-4D97-AF65-F5344CB8AC3E}">
        <p14:creationId xmlns:p14="http://schemas.microsoft.com/office/powerpoint/2010/main" val="322321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84" y="127984"/>
            <a:ext cx="8534400" cy="1507067"/>
          </a:xfrm>
        </p:spPr>
        <p:txBody>
          <a:bodyPr/>
          <a:lstStyle/>
          <a:p>
            <a:r>
              <a:rPr lang="en-US" dirty="0"/>
              <a:t>The most gifted team of all time?</a:t>
            </a:r>
          </a:p>
        </p:txBody>
      </p:sp>
      <p:sp>
        <p:nvSpPr>
          <p:cNvPr id="3" name="Content Placeholder 2"/>
          <p:cNvSpPr>
            <a:spLocks noGrp="1"/>
          </p:cNvSpPr>
          <p:nvPr>
            <p:ph idx="1"/>
          </p:nvPr>
        </p:nvSpPr>
        <p:spPr>
          <a:xfrm>
            <a:off x="843700" y="1052623"/>
            <a:ext cx="8534400" cy="4556249"/>
          </a:xfrm>
        </p:spPr>
        <p:txBody>
          <a:bodyPr>
            <a:normAutofit lnSpcReduction="10000"/>
          </a:bodyPr>
          <a:lstStyle/>
          <a:p>
            <a:r>
              <a:rPr lang="en-US" dirty="0"/>
              <a:t>This would be debatable, but many could make an argument that the 2008 Kansas Jayhawks were the most gifted team ever.  </a:t>
            </a:r>
          </a:p>
          <a:p>
            <a:r>
              <a:rPr lang="en-US" dirty="0"/>
              <a:t>They had all the talent in the world, and every player played a role in their success.</a:t>
            </a:r>
          </a:p>
          <a:p>
            <a:r>
              <a:rPr lang="en-US" dirty="0"/>
              <a:t>Coach Bill Self never knew who would be his leading scorer.  Eight different players led the team in scoring throughout the season in different games.  </a:t>
            </a:r>
          </a:p>
          <a:p>
            <a:r>
              <a:rPr lang="en-US" dirty="0"/>
              <a:t>Check out their highlights below!</a:t>
            </a:r>
          </a:p>
          <a:p>
            <a:r>
              <a:rPr lang="en-US" dirty="0"/>
              <a:t> </a:t>
            </a:r>
            <a:r>
              <a:rPr lang="en-US" dirty="0">
                <a:hlinkClick r:id="rId2"/>
              </a:rPr>
              <a:t>https://www.youtube.com/watch?v=pPpcqKpLss8&amp;ebc=ANyPxKpVWSIsm9jZliuXEwpJt93NCNP-8aTHOmzfDsUVOYIquBf_giiKk0ELPj36wsf8OnjN0nJ-l3-nL18g7TTBHcJwaeCQyQ&amp;nohtml5=False</a:t>
            </a:r>
            <a:r>
              <a:rPr lang="en-US" dirty="0"/>
              <a:t> </a:t>
            </a:r>
          </a:p>
        </p:txBody>
      </p:sp>
      <p:pic>
        <p:nvPicPr>
          <p:cNvPr id="4" name="Picture 3"/>
          <p:cNvPicPr>
            <a:picLocks noChangeAspect="1"/>
          </p:cNvPicPr>
          <p:nvPr/>
        </p:nvPicPr>
        <p:blipFill>
          <a:blip r:embed="rId3"/>
          <a:stretch>
            <a:fillRect/>
          </a:stretch>
        </p:blipFill>
        <p:spPr>
          <a:xfrm>
            <a:off x="8644270" y="3771447"/>
            <a:ext cx="3080764" cy="2762064"/>
          </a:xfrm>
          <a:prstGeom prst="rect">
            <a:avLst/>
          </a:prstGeom>
        </p:spPr>
      </p:pic>
    </p:spTree>
    <p:extLst>
      <p:ext uri="{BB962C8B-B14F-4D97-AF65-F5344CB8AC3E}">
        <p14:creationId xmlns:p14="http://schemas.microsoft.com/office/powerpoint/2010/main" val="271884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down)">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765" y="138615"/>
            <a:ext cx="11245518" cy="1507067"/>
          </a:xfrm>
        </p:spPr>
        <p:txBody>
          <a:bodyPr/>
          <a:lstStyle/>
          <a:p>
            <a:r>
              <a:rPr lang="en-US" dirty="0"/>
              <a:t>What does the Bible say about spiritual gifts?</a:t>
            </a:r>
          </a:p>
        </p:txBody>
      </p:sp>
      <p:sp>
        <p:nvSpPr>
          <p:cNvPr id="3" name="Content Placeholder 2"/>
          <p:cNvSpPr>
            <a:spLocks noGrp="1"/>
          </p:cNvSpPr>
          <p:nvPr>
            <p:ph idx="1"/>
          </p:nvPr>
        </p:nvSpPr>
        <p:spPr>
          <a:xfrm>
            <a:off x="684212" y="1228060"/>
            <a:ext cx="8534400" cy="3615267"/>
          </a:xfrm>
        </p:spPr>
        <p:txBody>
          <a:bodyPr/>
          <a:lstStyle/>
          <a:p>
            <a:r>
              <a:rPr lang="en-US" dirty="0"/>
              <a:t>“There are different kinds of gifts, but the same Spirit distributes them.  There are different kinds of service, but the same Lord.  There are different kinds of working, but in all of them and in everyone it is the same God at work” (1 Corinthians 12: 4-6).</a:t>
            </a:r>
          </a:p>
          <a:p>
            <a:r>
              <a:rPr lang="en-US" dirty="0"/>
              <a:t>“Just as a body, though one, has many parts, but all its many parts form one body, so it is with Christ” (1 Corinthians 12: 12).</a:t>
            </a:r>
          </a:p>
          <a:p>
            <a:r>
              <a:rPr lang="en-US" dirty="0"/>
              <a:t>“Don’t let anyone look down on you because you are young, but set an example for the believers in speech, in conduct, in love, in faith and in purity” (1 Timothy 4: 12).</a:t>
            </a:r>
          </a:p>
        </p:txBody>
      </p:sp>
      <p:pic>
        <p:nvPicPr>
          <p:cNvPr id="1026" name="Picture 2" descr="http://www.ashtonstewart.net/wp-content/uploads/2014/11/spiritual-gif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3816" y="4366188"/>
            <a:ext cx="3189509" cy="2392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77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circle(in)">
                                      <p:cBhvr>
                                        <p:cTn id="2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027" y="78797"/>
            <a:ext cx="8534400" cy="1507067"/>
          </a:xfrm>
        </p:spPr>
        <p:txBody>
          <a:bodyPr/>
          <a:lstStyle/>
          <a:p>
            <a:r>
              <a:rPr lang="en-US" dirty="0"/>
              <a:t>What are the spiritual gifts?</a:t>
            </a:r>
          </a:p>
        </p:txBody>
      </p:sp>
      <p:sp>
        <p:nvSpPr>
          <p:cNvPr id="3" name="Content Placeholder 2"/>
          <p:cNvSpPr>
            <a:spLocks noGrp="1"/>
          </p:cNvSpPr>
          <p:nvPr>
            <p:ph idx="1"/>
          </p:nvPr>
        </p:nvSpPr>
        <p:spPr>
          <a:xfrm>
            <a:off x="684212" y="1122744"/>
            <a:ext cx="8534400" cy="4595150"/>
          </a:xfrm>
        </p:spPr>
        <p:txBody>
          <a:bodyPr>
            <a:normAutofit/>
          </a:bodyPr>
          <a:lstStyle/>
          <a:p>
            <a:r>
              <a:rPr lang="en-US" dirty="0"/>
              <a:t>“Now to each one the Spirit is given for the common good.  To one there is give manifestation of n through the Spirit a message of wisdom, to another a message of knowledge by means of the same Spirit,  to another faith by the same Spirit, to another gifts of healing by that one Spirit, to another miraculous powers, to another prophecy, to another distinguishing between spirits, to another speaking in different kinds of tongues, and to still another the interpretation of tongues.  All these are the work of one and the same Spirit, and he distributes them to each one, just as he determines” (1 Corinthians 12: 7-11).</a:t>
            </a:r>
          </a:p>
          <a:p>
            <a:r>
              <a:rPr lang="en-US" b="1" u="sng" dirty="0"/>
              <a:t>Translation</a:t>
            </a:r>
            <a:r>
              <a:rPr lang="en-US" dirty="0"/>
              <a:t>: </a:t>
            </a:r>
            <a:r>
              <a:rPr lang="en-US" b="1" i="1" dirty="0"/>
              <a:t>We all have different gifts that God has blessed us with, and we all use it for the good of the team.  God’s team!</a:t>
            </a:r>
          </a:p>
        </p:txBody>
      </p:sp>
      <p:pic>
        <p:nvPicPr>
          <p:cNvPr id="1026" name="Picture 2" descr="http://image.spreadshirt.com/image-server/v1/compositions/20082993/views/1,width=190,height=190,appearanceId=2.png/baylor-bears-one-team-one-god-one-goal-bench-hoodie_desig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8113" y="2048985"/>
            <a:ext cx="2989005" cy="298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24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Effect transition="in" filter="circle(in)">
                                      <p:cBhvr>
                                        <p:cTn id="26"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3320"/>
            <a:ext cx="8534400" cy="944640"/>
          </a:xfrm>
        </p:spPr>
        <p:txBody>
          <a:bodyPr/>
          <a:lstStyle/>
          <a:p>
            <a:r>
              <a:rPr lang="en-US" dirty="0" smtClean="0"/>
              <a:t>What are my spiritual gifts?</a:t>
            </a:r>
            <a:endParaRPr lang="en-US" dirty="0"/>
          </a:p>
        </p:txBody>
      </p:sp>
      <p:sp>
        <p:nvSpPr>
          <p:cNvPr id="3" name="Content Placeholder 2"/>
          <p:cNvSpPr>
            <a:spLocks noGrp="1"/>
          </p:cNvSpPr>
          <p:nvPr>
            <p:ph idx="1"/>
          </p:nvPr>
        </p:nvSpPr>
        <p:spPr>
          <a:xfrm>
            <a:off x="684212" y="685800"/>
            <a:ext cx="8534400" cy="5519057"/>
          </a:xfrm>
        </p:spPr>
        <p:txBody>
          <a:bodyPr/>
          <a:lstStyle/>
          <a:p>
            <a:r>
              <a:rPr lang="en-US" dirty="0" smtClean="0"/>
              <a:t>So what are you good at?  What has God blessed you with?  Take the notecard and write down something you do well.</a:t>
            </a:r>
          </a:p>
          <a:p>
            <a:r>
              <a:rPr lang="en-US" dirty="0" smtClean="0"/>
              <a:t>Here are some ideas if you need some:</a:t>
            </a:r>
          </a:p>
          <a:p>
            <a:pPr lvl="1"/>
            <a:r>
              <a:rPr lang="en-US" dirty="0" smtClean="0"/>
              <a:t>Writing</a:t>
            </a:r>
          </a:p>
          <a:p>
            <a:pPr lvl="1"/>
            <a:r>
              <a:rPr lang="en-US" dirty="0" smtClean="0"/>
              <a:t>Singing</a:t>
            </a:r>
          </a:p>
          <a:p>
            <a:pPr lvl="1"/>
            <a:r>
              <a:rPr lang="en-US" dirty="0" smtClean="0"/>
              <a:t>Dancing</a:t>
            </a:r>
          </a:p>
          <a:p>
            <a:pPr lvl="1"/>
            <a:r>
              <a:rPr lang="en-US" dirty="0" smtClean="0"/>
              <a:t>Reading</a:t>
            </a:r>
          </a:p>
          <a:p>
            <a:pPr lvl="1"/>
            <a:r>
              <a:rPr lang="en-US" dirty="0" smtClean="0"/>
              <a:t>Teaching</a:t>
            </a:r>
          </a:p>
          <a:p>
            <a:pPr lvl="1"/>
            <a:r>
              <a:rPr lang="en-US" dirty="0" smtClean="0"/>
              <a:t>Listening</a:t>
            </a:r>
          </a:p>
          <a:p>
            <a:pPr lvl="1"/>
            <a:r>
              <a:rPr lang="en-US" dirty="0" smtClean="0"/>
              <a:t>Athletics</a:t>
            </a:r>
          </a:p>
          <a:p>
            <a:pPr lvl="1"/>
            <a:r>
              <a:rPr lang="en-US" dirty="0" smtClean="0"/>
              <a:t>Gaming</a:t>
            </a:r>
          </a:p>
          <a:p>
            <a:pPr lvl="1"/>
            <a:r>
              <a:rPr lang="en-US" dirty="0" smtClean="0"/>
              <a:t>Teaching</a:t>
            </a:r>
          </a:p>
          <a:p>
            <a:pPr lvl="1"/>
            <a:endParaRPr lang="en-US" dirty="0" smtClean="0"/>
          </a:p>
          <a:p>
            <a:pPr lvl="1"/>
            <a:endParaRPr lang="en-US" dirty="0"/>
          </a:p>
        </p:txBody>
      </p:sp>
      <p:pic>
        <p:nvPicPr>
          <p:cNvPr id="1026" name="Picture 2" descr="http://dwtscolumbus.com/img/People-Dancing-Silhouette-psd984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32918" y="2285999"/>
            <a:ext cx="1514475" cy="16328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meetgrace.com/resources/wp-content/uploads/2016/02/6-Things-to-Consider-when-Writing-an-Obituar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8612" y="371136"/>
            <a:ext cx="2407496" cy="16100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divartz.com/blog/wp-content/uploads/2014/07/singing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25479" y="2394856"/>
            <a:ext cx="1400629" cy="21009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collegeof2020.com/wp-content/uploads/2013/08/academicdistan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1860" y="2646612"/>
            <a:ext cx="2397083" cy="159743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basketball91.com/basketball/files/2012/09/Shooting-Form.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1211" y="4353312"/>
            <a:ext cx="1512364" cy="226571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cdn.gamingtalk.com/wp-content/uploads/photo-mai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69360" y="4928422"/>
            <a:ext cx="1978025" cy="148351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uccessyeti.com/wp-content/uploads/2015/07/practice-ielts-listening-part-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90677" y="4966687"/>
            <a:ext cx="2270906" cy="1513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31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fade">
                                      <p:cBhvr>
                                        <p:cTn id="61" dur="1000"/>
                                        <p:tgtEl>
                                          <p:spTgt spid="3">
                                            <p:txEl>
                                              <p:pRg st="9" end="9"/>
                                            </p:txEl>
                                          </p:spTgt>
                                        </p:tgtEl>
                                      </p:cBhvr>
                                    </p:animEffect>
                                    <p:anim calcmode="lin" valueType="num">
                                      <p:cBhvr>
                                        <p:cTn id="6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
                                            <p:txEl>
                                              <p:pRg st="10" end="10"/>
                                            </p:txEl>
                                          </p:spTgt>
                                        </p:tgtEl>
                                        <p:attrNameLst>
                                          <p:attrName>style.visibility</p:attrName>
                                        </p:attrNameLst>
                                      </p:cBhvr>
                                      <p:to>
                                        <p:strVal val="visible"/>
                                      </p:to>
                                    </p:set>
                                    <p:animEffect transition="in" filter="fade">
                                      <p:cBhvr>
                                        <p:cTn id="66" dur="1000"/>
                                        <p:tgtEl>
                                          <p:spTgt spid="3">
                                            <p:txEl>
                                              <p:pRg st="10" end="10"/>
                                            </p:txEl>
                                          </p:spTgt>
                                        </p:tgtEl>
                                      </p:cBhvr>
                                    </p:animEffect>
                                    <p:anim calcmode="lin" valueType="num">
                                      <p:cBhvr>
                                        <p:cTn id="6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1026"/>
                                        </p:tgtEl>
                                        <p:attrNameLst>
                                          <p:attrName>style.visibility</p:attrName>
                                        </p:attrNameLst>
                                      </p:cBhvr>
                                      <p:to>
                                        <p:strVal val="visible"/>
                                      </p:to>
                                    </p:set>
                                    <p:animEffect transition="in" filter="barn(inVertical)">
                                      <p:cBhvr>
                                        <p:cTn id="73" dur="500"/>
                                        <p:tgtEl>
                                          <p:spTgt spid="1026"/>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1030"/>
                                        </p:tgtEl>
                                        <p:attrNameLst>
                                          <p:attrName>style.visibility</p:attrName>
                                        </p:attrNameLst>
                                      </p:cBhvr>
                                      <p:to>
                                        <p:strVal val="visible"/>
                                      </p:to>
                                    </p:set>
                                    <p:animEffect transition="in" filter="barn(inVertical)">
                                      <p:cBhvr>
                                        <p:cTn id="78" dur="500"/>
                                        <p:tgtEl>
                                          <p:spTgt spid="1030"/>
                                        </p:tgtEl>
                                      </p:cBhvr>
                                    </p:animEffect>
                                  </p:childTnLst>
                                </p:cTn>
                              </p:par>
                            </p:childTnLst>
                          </p:cTn>
                        </p:par>
                      </p:childTnLst>
                    </p:cTn>
                  </p:par>
                  <p:par>
                    <p:cTn id="79" fill="hold">
                      <p:stCondLst>
                        <p:cond delay="indefinite"/>
                      </p:stCondLst>
                      <p:childTnLst>
                        <p:par>
                          <p:cTn id="80" fill="hold">
                            <p:stCondLst>
                              <p:cond delay="0"/>
                            </p:stCondLst>
                            <p:childTnLst>
                              <p:par>
                                <p:cTn id="81" presetID="6" presetClass="entr" presetSubtype="16" fill="hold" nodeType="clickEffect">
                                  <p:stCondLst>
                                    <p:cond delay="0"/>
                                  </p:stCondLst>
                                  <p:childTnLst>
                                    <p:set>
                                      <p:cBhvr>
                                        <p:cTn id="82" dur="1" fill="hold">
                                          <p:stCondLst>
                                            <p:cond delay="0"/>
                                          </p:stCondLst>
                                        </p:cTn>
                                        <p:tgtEl>
                                          <p:spTgt spid="1032"/>
                                        </p:tgtEl>
                                        <p:attrNameLst>
                                          <p:attrName>style.visibility</p:attrName>
                                        </p:attrNameLst>
                                      </p:cBhvr>
                                      <p:to>
                                        <p:strVal val="visible"/>
                                      </p:to>
                                    </p:set>
                                    <p:animEffect transition="in" filter="circle(in)">
                                      <p:cBhvr>
                                        <p:cTn id="83" dur="2000"/>
                                        <p:tgtEl>
                                          <p:spTgt spid="1032"/>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1034"/>
                                        </p:tgtEl>
                                        <p:attrNameLst>
                                          <p:attrName>style.visibility</p:attrName>
                                        </p:attrNameLst>
                                      </p:cBhvr>
                                      <p:to>
                                        <p:strVal val="visible"/>
                                      </p:to>
                                    </p:set>
                                    <p:animEffect transition="in" filter="barn(inVertical)">
                                      <p:cBhvr>
                                        <p:cTn id="88" dur="500"/>
                                        <p:tgtEl>
                                          <p:spTgt spid="1034"/>
                                        </p:tgtEl>
                                      </p:cBhvr>
                                    </p:animEffect>
                                  </p:childTnLst>
                                </p:cTn>
                              </p:par>
                            </p:childTnLst>
                          </p:cTn>
                        </p:par>
                      </p:childTnLst>
                    </p:cTn>
                  </p:par>
                  <p:par>
                    <p:cTn id="89" fill="hold">
                      <p:stCondLst>
                        <p:cond delay="indefinite"/>
                      </p:stCondLst>
                      <p:childTnLst>
                        <p:par>
                          <p:cTn id="90" fill="hold">
                            <p:stCondLst>
                              <p:cond delay="0"/>
                            </p:stCondLst>
                            <p:childTnLst>
                              <p:par>
                                <p:cTn id="91" presetID="6" presetClass="entr" presetSubtype="16" fill="hold" nodeType="clickEffect">
                                  <p:stCondLst>
                                    <p:cond delay="0"/>
                                  </p:stCondLst>
                                  <p:childTnLst>
                                    <p:set>
                                      <p:cBhvr>
                                        <p:cTn id="92" dur="1" fill="hold">
                                          <p:stCondLst>
                                            <p:cond delay="0"/>
                                          </p:stCondLst>
                                        </p:cTn>
                                        <p:tgtEl>
                                          <p:spTgt spid="1036"/>
                                        </p:tgtEl>
                                        <p:attrNameLst>
                                          <p:attrName>style.visibility</p:attrName>
                                        </p:attrNameLst>
                                      </p:cBhvr>
                                      <p:to>
                                        <p:strVal val="visible"/>
                                      </p:to>
                                    </p:set>
                                    <p:animEffect transition="in" filter="circle(in)">
                                      <p:cBhvr>
                                        <p:cTn id="93" dur="2000"/>
                                        <p:tgtEl>
                                          <p:spTgt spid="1036"/>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nodeType="clickEffect">
                                  <p:stCondLst>
                                    <p:cond delay="0"/>
                                  </p:stCondLst>
                                  <p:childTnLst>
                                    <p:set>
                                      <p:cBhvr>
                                        <p:cTn id="97" dur="1" fill="hold">
                                          <p:stCondLst>
                                            <p:cond delay="0"/>
                                          </p:stCondLst>
                                        </p:cTn>
                                        <p:tgtEl>
                                          <p:spTgt spid="1038"/>
                                        </p:tgtEl>
                                        <p:attrNameLst>
                                          <p:attrName>style.visibility</p:attrName>
                                        </p:attrNameLst>
                                      </p:cBhvr>
                                      <p:to>
                                        <p:strVal val="visible"/>
                                      </p:to>
                                    </p:set>
                                    <p:animEffect transition="in" filter="wipe(down)">
                                      <p:cBhvr>
                                        <p:cTn id="98" dur="500"/>
                                        <p:tgtEl>
                                          <p:spTgt spid="1038"/>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1040"/>
                                        </p:tgtEl>
                                        <p:attrNameLst>
                                          <p:attrName>style.visibility</p:attrName>
                                        </p:attrNameLst>
                                      </p:cBhvr>
                                      <p:to>
                                        <p:strVal val="visible"/>
                                      </p:to>
                                    </p:set>
                                    <p:animEffect transition="in" filter="fade">
                                      <p:cBhvr>
                                        <p:cTn id="103" dur="1000"/>
                                        <p:tgtEl>
                                          <p:spTgt spid="1040"/>
                                        </p:tgtEl>
                                      </p:cBhvr>
                                    </p:animEffect>
                                    <p:anim calcmode="lin" valueType="num">
                                      <p:cBhvr>
                                        <p:cTn id="104" dur="1000" fill="hold"/>
                                        <p:tgtEl>
                                          <p:spTgt spid="1040"/>
                                        </p:tgtEl>
                                        <p:attrNameLst>
                                          <p:attrName>ppt_x</p:attrName>
                                        </p:attrNameLst>
                                      </p:cBhvr>
                                      <p:tavLst>
                                        <p:tav tm="0">
                                          <p:val>
                                            <p:strVal val="#ppt_x"/>
                                          </p:val>
                                        </p:tav>
                                        <p:tav tm="100000">
                                          <p:val>
                                            <p:strVal val="#ppt_x"/>
                                          </p:val>
                                        </p:tav>
                                      </p:tavLst>
                                    </p:anim>
                                    <p:anim calcmode="lin" valueType="num">
                                      <p:cBhvr>
                                        <p:cTn id="105" dur="1000" fill="hold"/>
                                        <p:tgtEl>
                                          <p:spTgt spid="10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24154"/>
            <a:ext cx="8534400" cy="1507067"/>
          </a:xfrm>
        </p:spPr>
        <p:txBody>
          <a:bodyPr/>
          <a:lstStyle/>
          <a:p>
            <a:r>
              <a:rPr lang="en-US" dirty="0" smtClean="0"/>
              <a:t>What will you do with your gift?</a:t>
            </a:r>
            <a:endParaRPr lang="en-US" dirty="0"/>
          </a:p>
        </p:txBody>
      </p:sp>
      <p:sp>
        <p:nvSpPr>
          <p:cNvPr id="3" name="Content Placeholder 2"/>
          <p:cNvSpPr>
            <a:spLocks noGrp="1"/>
          </p:cNvSpPr>
          <p:nvPr>
            <p:ph idx="1"/>
          </p:nvPr>
        </p:nvSpPr>
        <p:spPr>
          <a:xfrm>
            <a:off x="782184" y="755951"/>
            <a:ext cx="8534400" cy="4882850"/>
          </a:xfrm>
        </p:spPr>
        <p:txBody>
          <a:bodyPr/>
          <a:lstStyle/>
          <a:p>
            <a:r>
              <a:rPr lang="en-US" dirty="0" smtClean="0"/>
              <a:t>The million dollar question is this: </a:t>
            </a:r>
            <a:r>
              <a:rPr lang="en-US" b="1" i="1" dirty="0" smtClean="0"/>
              <a:t>How can you use your spiritual gift to further the kingdom of God?</a:t>
            </a:r>
          </a:p>
          <a:p>
            <a:r>
              <a:rPr lang="en-US" dirty="0" smtClean="0"/>
              <a:t>Take your notecard and write down a specific goal on how you could use your spiritual gift.  </a:t>
            </a:r>
          </a:p>
          <a:p>
            <a:r>
              <a:rPr lang="en-US" dirty="0" smtClean="0"/>
              <a:t>Here are some examples:</a:t>
            </a:r>
          </a:p>
          <a:p>
            <a:pPr lvl="1"/>
            <a:r>
              <a:rPr lang="en-US" dirty="0" smtClean="0"/>
              <a:t>A writer might say they could write an encouraging note to someone.</a:t>
            </a:r>
          </a:p>
          <a:p>
            <a:pPr lvl="1"/>
            <a:r>
              <a:rPr lang="en-US" dirty="0" smtClean="0"/>
              <a:t>A dancer might perform dances at church.</a:t>
            </a:r>
          </a:p>
          <a:p>
            <a:pPr lvl="1"/>
            <a:r>
              <a:rPr lang="en-US" dirty="0" smtClean="0"/>
              <a:t>A teacher might help out in Sunday school.</a:t>
            </a:r>
          </a:p>
          <a:p>
            <a:pPr lvl="1"/>
            <a:r>
              <a:rPr lang="en-US" dirty="0" smtClean="0"/>
              <a:t>An athlete would use sports as an opportunity to invite a teammate to church.</a:t>
            </a:r>
          </a:p>
          <a:p>
            <a:pPr lvl="1"/>
            <a:r>
              <a:rPr lang="en-US" dirty="0" smtClean="0"/>
              <a:t>A singer might sing on worship team at church or perform in the talent show.</a:t>
            </a:r>
            <a:endParaRPr lang="en-US" dirty="0"/>
          </a:p>
        </p:txBody>
      </p:sp>
      <p:pic>
        <p:nvPicPr>
          <p:cNvPr id="2050" name="Picture 2" descr="http://1.bp.blogspot.com/-c4s_tS0cNSE/UAHBgL8c2eI/AAAAAAAAAyM/20VfMOMs_Ss/s1600/The+Kingdom+of+Go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8801" y="1999341"/>
            <a:ext cx="3382076" cy="2227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30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arn(inVertical)">
                                      <p:cBhvr>
                                        <p:cTn id="30" dur="500"/>
                                        <p:tgtEl>
                                          <p:spTgt spid="3">
                                            <p:txEl>
                                              <p:pRg st="4" end="4"/>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arn(inVertical)">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050"/>
                                        </p:tgtEl>
                                        <p:attrNameLst>
                                          <p:attrName>style.visibility</p:attrName>
                                        </p:attrNameLst>
                                      </p:cBhvr>
                                      <p:to>
                                        <p:strVal val="visible"/>
                                      </p:to>
                                    </p:set>
                                    <p:animEffect transition="in" filter="fade">
                                      <p:cBhvr>
                                        <p:cTn id="44" dur="1000"/>
                                        <p:tgtEl>
                                          <p:spTgt spid="2050"/>
                                        </p:tgtEl>
                                      </p:cBhvr>
                                    </p:animEffect>
                                    <p:anim calcmode="lin" valueType="num">
                                      <p:cBhvr>
                                        <p:cTn id="45" dur="1000" fill="hold"/>
                                        <p:tgtEl>
                                          <p:spTgt spid="2050"/>
                                        </p:tgtEl>
                                        <p:attrNameLst>
                                          <p:attrName>ppt_x</p:attrName>
                                        </p:attrNameLst>
                                      </p:cBhvr>
                                      <p:tavLst>
                                        <p:tav tm="0">
                                          <p:val>
                                            <p:strVal val="#ppt_x"/>
                                          </p:val>
                                        </p:tav>
                                        <p:tav tm="100000">
                                          <p:val>
                                            <p:strVal val="#ppt_x"/>
                                          </p:val>
                                        </p:tav>
                                      </p:tavLst>
                                    </p:anim>
                                    <p:anim calcmode="lin" valueType="num">
                                      <p:cBhvr>
                                        <p:cTn id="4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82639"/>
            <a:ext cx="8534400" cy="1507067"/>
          </a:xfrm>
        </p:spPr>
        <p:txBody>
          <a:bodyPr/>
          <a:lstStyle/>
          <a:p>
            <a:r>
              <a:rPr lang="en-US" dirty="0" smtClean="0"/>
              <a:t>Put your gift into action!!!</a:t>
            </a:r>
            <a:endParaRPr lang="en-US" dirty="0"/>
          </a:p>
        </p:txBody>
      </p:sp>
      <p:sp>
        <p:nvSpPr>
          <p:cNvPr id="3" name="Content Placeholder 2"/>
          <p:cNvSpPr>
            <a:spLocks noGrp="1"/>
          </p:cNvSpPr>
          <p:nvPr>
            <p:ph idx="1"/>
          </p:nvPr>
        </p:nvSpPr>
        <p:spPr/>
        <p:txBody>
          <a:bodyPr/>
          <a:lstStyle/>
          <a:p>
            <a:r>
              <a:rPr lang="en-US" dirty="0" smtClean="0"/>
              <a:t>Whatever you do, do it for God.  </a:t>
            </a:r>
          </a:p>
          <a:p>
            <a:r>
              <a:rPr lang="en-US" dirty="0" smtClean="0"/>
              <a:t>Not for yourself.</a:t>
            </a:r>
          </a:p>
          <a:p>
            <a:r>
              <a:rPr lang="en-US" dirty="0" smtClean="0"/>
              <a:t>Not for your parents, teachers, or coaches.</a:t>
            </a:r>
          </a:p>
          <a:p>
            <a:r>
              <a:rPr lang="en-US" dirty="0" smtClean="0"/>
              <a:t>Take your notecard and hold yourself accountable to what you wrote down.  </a:t>
            </a:r>
          </a:p>
          <a:p>
            <a:r>
              <a:rPr lang="en-US" b="1" i="1" dirty="0" smtClean="0"/>
              <a:t>“In the same way, let your good deeds shine out for ALL to see so that everyone will praise your heavenly father” (Matthew 5: 16).</a:t>
            </a:r>
            <a:endParaRPr lang="en-US" b="1" i="1" dirty="0"/>
          </a:p>
        </p:txBody>
      </p:sp>
      <p:pic>
        <p:nvPicPr>
          <p:cNvPr id="3074" name="Picture 2" descr="https://s-media-cache-ak0.pinimg.com/236x/fc/9c/28/fc9c28031ec087e6c849f4cfa2b41e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2405" y="3867377"/>
            <a:ext cx="2892424" cy="289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64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074"/>
                                        </p:tgtEl>
                                        <p:attrNameLst>
                                          <p:attrName>style.visibility</p:attrName>
                                        </p:attrNameLst>
                                      </p:cBhvr>
                                      <p:to>
                                        <p:strVal val="visible"/>
                                      </p:to>
                                    </p:set>
                                    <p:animEffect transition="in" filter="circle(in)">
                                      <p:cBhvr>
                                        <p:cTn id="39"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174</TotalTime>
  <Words>739</Words>
  <Application>Microsoft Office PowerPoint</Application>
  <PresentationFormat>Custom</PresentationFormat>
  <Paragraphs>48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Slice</vt:lpstr>
      <vt:lpstr>Spiritual gifts</vt:lpstr>
      <vt:lpstr>Think about the following questions …</vt:lpstr>
      <vt:lpstr>The most gifted team of all time?</vt:lpstr>
      <vt:lpstr>What does the Bible say about spiritual gifts?</vt:lpstr>
      <vt:lpstr>What are the spiritual gifts?</vt:lpstr>
      <vt:lpstr>What are my spiritual gifts?</vt:lpstr>
      <vt:lpstr>What will you do with your gift?</vt:lpstr>
      <vt:lpstr>Put your gift into action!!!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gifts</dc:title>
  <dc:creator>kcdaniels</dc:creator>
  <cp:lastModifiedBy>Clint Daniels</cp:lastModifiedBy>
  <cp:revision>12</cp:revision>
  <dcterms:created xsi:type="dcterms:W3CDTF">2016-04-04T21:26:41Z</dcterms:created>
  <dcterms:modified xsi:type="dcterms:W3CDTF">2016-04-15T16:16:33Z</dcterms:modified>
</cp:coreProperties>
</file>