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84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4" autoAdjust="0"/>
    <p:restoredTop sz="94660"/>
  </p:normalViewPr>
  <p:slideViewPr>
    <p:cSldViewPr snapToGrid="0">
      <p:cViewPr varScale="1">
        <p:scale>
          <a:sx n="90" d="100"/>
          <a:sy n="90" d="100"/>
        </p:scale>
        <p:origin x="576" y="9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microsoft.com/office/2015/10/relationships/revisionInfo" Target="revisionInfo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ChangeAspect="1"/>
          </p:cNvSpPr>
          <p:nvPr/>
        </p:nvSpPr>
        <p:spPr>
          <a:xfrm>
            <a:off x="231140" y="243840"/>
            <a:ext cx="11724640" cy="6377939"/>
          </a:xfrm>
          <a:prstGeom prst="rect">
            <a:avLst/>
          </a:prstGeom>
          <a:solidFill>
            <a:schemeClr val="accent1"/>
          </a:solidFill>
          <a:ln w="12700"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09980" y="882376"/>
            <a:ext cx="9966960" cy="2926080"/>
          </a:xfrm>
        </p:spPr>
        <p:txBody>
          <a:bodyPr anchor="b">
            <a:normAutofit/>
          </a:bodyPr>
          <a:lstStyle>
            <a:lvl1pPr algn="ctr">
              <a:lnSpc>
                <a:spcPct val="85000"/>
              </a:lnSpc>
              <a:defRPr sz="7200" b="1" cap="all" baseline="0">
                <a:solidFill>
                  <a:srgbClr val="FFFFFF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709530" y="3869634"/>
            <a:ext cx="8767860" cy="1388165"/>
          </a:xfrm>
        </p:spPr>
        <p:txBody>
          <a:bodyPr>
            <a:normAutofit/>
          </a:bodyPr>
          <a:lstStyle>
            <a:lvl1pPr marL="0" indent="0" algn="ctr">
              <a:buNone/>
              <a:defRPr sz="2200">
                <a:solidFill>
                  <a:srgbClr val="FFFFFF"/>
                </a:solidFill>
              </a:defRPr>
            </a:lvl1pPr>
            <a:lvl2pPr marL="457200" indent="0" algn="ctr">
              <a:buNone/>
              <a:defRPr sz="2200"/>
            </a:lvl2pPr>
            <a:lvl3pPr marL="914400" indent="0" algn="ctr">
              <a:buNone/>
              <a:defRPr sz="22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96DFF08F-DC6B-4601-B491-B0F83F6DD2DA}" type="datetimeFigureOut">
              <a:rPr lang="en-US" dirty="0"/>
              <a:t>4/29/2017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4FAB73BC-B049-4115-A692-8D63A059BFB8}" type="slidenum">
              <a:rPr lang="en-US" dirty="0"/>
              <a:t>‹#›</a:t>
            </a:fld>
            <a:endParaRPr lang="en-US" dirty="0"/>
          </a:p>
        </p:txBody>
      </p:sp>
      <p:cxnSp>
        <p:nvCxnSpPr>
          <p:cNvPr id="8" name="Straight Connector 7"/>
          <p:cNvCxnSpPr/>
          <p:nvPr/>
        </p:nvCxnSpPr>
        <p:spPr>
          <a:xfrm>
            <a:off x="1978660" y="3733800"/>
            <a:ext cx="8229601" cy="0"/>
          </a:xfrm>
          <a:prstGeom prst="line">
            <a:avLst/>
          </a:prstGeom>
          <a:ln>
            <a:solidFill>
              <a:srgbClr val="FFFF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DFF08F-DC6B-4601-B491-B0F83F6DD2DA}" type="datetimeFigureOut">
              <a:rPr lang="en-US" dirty="0"/>
              <a:t>4/29/2017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06424" y="1173575"/>
            <a:ext cx="9966960" cy="2926080"/>
          </a:xfrm>
        </p:spPr>
        <p:txBody>
          <a:bodyPr anchor="b">
            <a:noAutofit/>
          </a:bodyPr>
          <a:lstStyle>
            <a:lvl1pPr algn="ctr">
              <a:lnSpc>
                <a:spcPct val="85000"/>
              </a:lnSpc>
              <a:defRPr sz="7200" b="0" cap="all" baseline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709928" y="4154520"/>
            <a:ext cx="8769096" cy="1363806"/>
          </a:xfrm>
        </p:spPr>
        <p:txBody>
          <a:bodyPr anchor="t">
            <a:normAutofit/>
          </a:bodyPr>
          <a:lstStyle>
            <a:lvl1pPr marL="0" indent="0" algn="ctr">
              <a:buNone/>
              <a:defRPr sz="2200">
                <a:solidFill>
                  <a:schemeClr val="accent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DFF08F-DC6B-4601-B491-B0F83F6DD2DA}" type="datetimeFigureOut">
              <a:rPr lang="en-US" dirty="0"/>
              <a:t>4/29/2017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 dirty="0"/>
          </a:p>
        </p:txBody>
      </p:sp>
      <p:cxnSp>
        <p:nvCxnSpPr>
          <p:cNvPr id="7" name="Straight Connector 6"/>
          <p:cNvCxnSpPr/>
          <p:nvPr/>
        </p:nvCxnSpPr>
        <p:spPr>
          <a:xfrm>
            <a:off x="1981200" y="4020408"/>
            <a:ext cx="8229601" cy="0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43000" y="2057399"/>
            <a:ext cx="4754880" cy="4023360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67612" y="2057400"/>
            <a:ext cx="4754880" cy="4023360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DFF08F-DC6B-4601-B491-B0F83F6DD2DA}" type="datetimeFigureOut">
              <a:rPr lang="en-US" dirty="0"/>
              <a:t>4/29/2017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3000" y="2001511"/>
            <a:ext cx="4754880" cy="777240"/>
          </a:xfrm>
        </p:spPr>
        <p:txBody>
          <a:bodyPr anchor="ctr"/>
          <a:lstStyle>
            <a:lvl1pPr marL="0" indent="0">
              <a:spcBef>
                <a:spcPts val="0"/>
              </a:spcBef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43000" y="2721483"/>
            <a:ext cx="4754880" cy="3383280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269173" y="1999032"/>
            <a:ext cx="4754880" cy="777240"/>
          </a:xfrm>
        </p:spPr>
        <p:txBody>
          <a:bodyPr anchor="ctr"/>
          <a:lstStyle>
            <a:lvl1pPr marL="0" indent="0">
              <a:spcBef>
                <a:spcPts val="0"/>
              </a:spcBef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269173" y="2719322"/>
            <a:ext cx="4754880" cy="3383280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DFF08F-DC6B-4601-B491-B0F83F6DD2DA}" type="datetimeFigureOut">
              <a:rPr lang="en-US" dirty="0"/>
              <a:t>4/29/2017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DFF08F-DC6B-4601-B491-B0F83F6DD2DA}" type="datetimeFigureOut">
              <a:rPr lang="en-US" dirty="0"/>
              <a:t>4/29/2017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DFF08F-DC6B-4601-B491-B0F83F6DD2DA}" type="datetimeFigureOut">
              <a:rPr lang="en-US" dirty="0"/>
              <a:t>4/29/2017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3000" y="1097280"/>
            <a:ext cx="3931920" cy="1737360"/>
          </a:xfrm>
        </p:spPr>
        <p:txBody>
          <a:bodyPr anchor="b">
            <a:noAutofit/>
          </a:bodyPr>
          <a:lstStyle>
            <a:lvl1pPr>
              <a:lnSpc>
                <a:spcPct val="90000"/>
              </a:lnSpc>
              <a:defRPr sz="40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852159" y="1097280"/>
            <a:ext cx="5212080" cy="466344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3000" y="2834640"/>
            <a:ext cx="3931920" cy="3017520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spcBef>
                <a:spcPts val="1000"/>
              </a:spcBef>
              <a:buNone/>
              <a:defRPr sz="17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DFF08F-DC6B-4601-B491-B0F83F6DD2DA}" type="datetimeFigureOut">
              <a:rPr lang="en-US" dirty="0"/>
              <a:t>4/29/2017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3000" y="1097280"/>
            <a:ext cx="3931920" cy="1737360"/>
          </a:xfrm>
        </p:spPr>
        <p:txBody>
          <a:bodyPr anchor="b">
            <a:noAutofit/>
          </a:bodyPr>
          <a:lstStyle>
            <a:lvl1pPr>
              <a:lnSpc>
                <a:spcPct val="90000"/>
              </a:lnSpc>
              <a:defRPr sz="40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413248" y="1069847"/>
            <a:ext cx="6099048" cy="4800600"/>
          </a:xfrm>
        </p:spPr>
        <p:txBody>
          <a:bodyPr lIns="274320" tIns="182880" anchor="t">
            <a:normAutofit/>
          </a:bodyPr>
          <a:lstStyle>
            <a:lvl1pPr marL="0" indent="0">
              <a:buNone/>
              <a:defRPr sz="28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3000" y="2834640"/>
            <a:ext cx="3931920" cy="2880360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spcBef>
                <a:spcPts val="1000"/>
              </a:spcBef>
              <a:buNone/>
              <a:defRPr sz="17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DFF08F-DC6B-4601-B491-B0F83F6DD2DA}" type="datetimeFigureOut">
              <a:rPr lang="en-US" dirty="0"/>
              <a:t>4/29/2017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DFF08F-DC6B-4601-B491-B0F83F6DD2DA}" type="datetimeFigureOut">
              <a:rPr lang="en-US" dirty="0"/>
              <a:t>4/29/2017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762000"/>
            <a:ext cx="2324100" cy="54102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43000" y="762000"/>
            <a:ext cx="7429500" cy="5410200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DFF08F-DC6B-4601-B491-B0F83F6DD2DA}" type="datetimeFigureOut">
              <a:rPr lang="en-US" dirty="0"/>
              <a:t>4/29/2017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ChangeAspect="1"/>
          </p:cNvSpPr>
          <p:nvPr/>
        </p:nvSpPr>
        <p:spPr>
          <a:xfrm>
            <a:off x="231140" y="243840"/>
            <a:ext cx="11724640" cy="6377939"/>
          </a:xfrm>
          <a:prstGeom prst="rect">
            <a:avLst/>
          </a:prstGeom>
          <a:solidFill>
            <a:schemeClr val="bg1"/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143000" y="609600"/>
            <a:ext cx="9875520" cy="135636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3000" y="2057400"/>
            <a:ext cx="9872871" cy="40386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142996" y="6223828"/>
            <a:ext cx="232907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accent1"/>
                </a:solidFill>
              </a:defRPr>
            </a:lvl1pPr>
          </a:lstStyle>
          <a:p>
            <a:fld id="{96DFF08F-DC6B-4601-B491-B0F83F6DD2DA}" type="datetimeFigureOut">
              <a:rPr lang="en-US" dirty="0"/>
              <a:pPr/>
              <a:t>4/29/2017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949148" y="6223828"/>
            <a:ext cx="471777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accent1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9329530" y="6223828"/>
            <a:ext cx="170621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accent1"/>
                </a:solidFill>
              </a:defRPr>
            </a:lvl1pPr>
          </a:lstStyle>
          <a:p>
            <a:fld id="{4FAB73BC-B049-4115-A692-8D63A059BFB8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accent1"/>
          </a:solidFill>
          <a:latin typeface="+mj-lt"/>
          <a:ea typeface="+mj-ea"/>
          <a:cs typeface="+mj-cs"/>
        </a:defRPr>
      </a:lvl1pPr>
    </p:titleStyle>
    <p:bodyStyle>
      <a:lvl1pPr marL="228600" indent="-182880" algn="l" defTabSz="914400" rtl="0" eaLnBrk="1" latinLnBrk="0" hangingPunct="1">
        <a:lnSpc>
          <a:spcPct val="90000"/>
        </a:lnSpc>
        <a:spcBef>
          <a:spcPts val="1400"/>
        </a:spcBef>
        <a:buClr>
          <a:schemeClr val="accent1"/>
        </a:buClr>
        <a:buSzPct val="80000"/>
        <a:buFont typeface="Corbel" pitchFamily="34" charset="0"/>
        <a:buChar char="•"/>
        <a:defRPr sz="2200" kern="1200">
          <a:solidFill>
            <a:schemeClr val="accent1"/>
          </a:solidFill>
          <a:latin typeface="+mn-lt"/>
          <a:ea typeface="+mn-ea"/>
          <a:cs typeface="+mn-cs"/>
        </a:defRPr>
      </a:lvl1pPr>
      <a:lvl2pPr marL="457200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SzPct val="80000"/>
        <a:buFont typeface="Corbel" pitchFamily="34" charset="0"/>
        <a:buChar char="•"/>
        <a:defRPr sz="2000" kern="1200">
          <a:solidFill>
            <a:schemeClr val="accent1"/>
          </a:solidFill>
          <a:latin typeface="+mn-lt"/>
          <a:ea typeface="+mn-ea"/>
          <a:cs typeface="+mn-cs"/>
        </a:defRPr>
      </a:lvl2pPr>
      <a:lvl3pPr marL="731520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SzPct val="80000"/>
        <a:buFont typeface="Corbel" pitchFamily="34" charset="0"/>
        <a:buChar char="•"/>
        <a:defRPr sz="1800" kern="1200">
          <a:solidFill>
            <a:schemeClr val="accent1"/>
          </a:solidFill>
          <a:latin typeface="+mn-lt"/>
          <a:ea typeface="+mn-ea"/>
          <a:cs typeface="+mn-cs"/>
        </a:defRPr>
      </a:lvl3pPr>
      <a:lvl4pPr marL="1005840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SzPct val="80000"/>
        <a:buFont typeface="Corbel" pitchFamily="34" charset="0"/>
        <a:buChar char="•"/>
        <a:defRPr sz="1600" kern="1200">
          <a:solidFill>
            <a:schemeClr val="accent1"/>
          </a:solidFill>
          <a:latin typeface="+mn-lt"/>
          <a:ea typeface="+mn-ea"/>
          <a:cs typeface="+mn-cs"/>
        </a:defRPr>
      </a:lvl4pPr>
      <a:lvl5pPr marL="1280160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SzPct val="80000"/>
        <a:buFont typeface="Corbel" pitchFamily="34" charset="0"/>
        <a:buChar char="•"/>
        <a:defRPr sz="1600" kern="1200">
          <a:solidFill>
            <a:schemeClr val="accent1"/>
          </a:solidFill>
          <a:latin typeface="+mn-lt"/>
          <a:ea typeface="+mn-ea"/>
          <a:cs typeface="+mn-cs"/>
        </a:defRPr>
      </a:lvl5pPr>
      <a:lvl6pPr marL="16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SzPct val="80000"/>
        <a:buFont typeface="Corbel" pitchFamily="34" charset="0"/>
        <a:buChar char="•"/>
        <a:defRPr sz="1600" kern="1200">
          <a:solidFill>
            <a:schemeClr val="accent1"/>
          </a:solidFill>
          <a:latin typeface="+mn-lt"/>
          <a:ea typeface="+mn-ea"/>
          <a:cs typeface="+mn-cs"/>
        </a:defRPr>
      </a:lvl6pPr>
      <a:lvl7pPr marL="19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SzPct val="80000"/>
        <a:buFont typeface="Corbel" pitchFamily="34" charset="0"/>
        <a:buChar char="•"/>
        <a:defRPr sz="1600" kern="1200">
          <a:solidFill>
            <a:schemeClr val="accent1"/>
          </a:solidFill>
          <a:latin typeface="+mn-lt"/>
          <a:ea typeface="+mn-ea"/>
          <a:cs typeface="+mn-cs"/>
        </a:defRPr>
      </a:lvl7pPr>
      <a:lvl8pPr marL="22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SzPct val="80000"/>
        <a:buFont typeface="Corbel" pitchFamily="34" charset="0"/>
        <a:buChar char="•"/>
        <a:defRPr sz="1600" kern="1200">
          <a:solidFill>
            <a:schemeClr val="accent1"/>
          </a:solidFill>
          <a:latin typeface="+mn-lt"/>
          <a:ea typeface="+mn-ea"/>
          <a:cs typeface="+mn-cs"/>
        </a:defRPr>
      </a:lvl8pPr>
      <a:lvl9pPr marL="25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SzPct val="80000"/>
        <a:buFont typeface="Corbel" pitchFamily="34" charset="0"/>
        <a:buChar char="•"/>
        <a:defRPr sz="1600" kern="1200">
          <a:solidFill>
            <a:schemeClr val="accent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jpe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38203" y="1137684"/>
            <a:ext cx="9966960" cy="1607516"/>
          </a:xfrm>
        </p:spPr>
        <p:txBody>
          <a:bodyPr/>
          <a:lstStyle/>
          <a:p>
            <a:r>
              <a:rPr lang="en-US" dirty="0"/>
              <a:t>Accountability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038203" y="2838893"/>
            <a:ext cx="9721946" cy="808074"/>
          </a:xfrm>
        </p:spPr>
        <p:txBody>
          <a:bodyPr>
            <a:normAutofit lnSpcReduction="10000"/>
          </a:bodyPr>
          <a:lstStyle/>
          <a:p>
            <a:r>
              <a:rPr lang="en-US" dirty="0"/>
              <a:t>Information inspired by Dan Britton and Jimmy Page</a:t>
            </a:r>
          </a:p>
          <a:p>
            <a:r>
              <a:rPr lang="en-US" dirty="0"/>
              <a:t>(</a:t>
            </a:r>
            <a:r>
              <a:rPr lang="en-US" i="1" dirty="0"/>
              <a:t>Wisdom Walks Sports</a:t>
            </a:r>
            <a:r>
              <a:rPr lang="en-US" dirty="0"/>
              <a:t>)</a:t>
            </a:r>
          </a:p>
        </p:txBody>
      </p:sp>
      <p:pic>
        <p:nvPicPr>
          <p:cNvPr id="2050" name="Picture 2" descr="Image result for two teens prayi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94294" y="4009772"/>
            <a:ext cx="3440962" cy="229168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2" name="Picture 4" descr="Image result for teen boys talki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15099" y="4009771"/>
            <a:ext cx="3420419" cy="229168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94944713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4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9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4" dur="2000"/>
                                        <p:tgtEl>
                                          <p:spTgt spid="20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9" dur="2000"/>
                                        <p:tgtEl>
                                          <p:spTgt spid="20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Best Sports Team Ever?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What team did you pick?</a:t>
            </a:r>
          </a:p>
          <a:p>
            <a:r>
              <a:rPr lang="en-US" dirty="0"/>
              <a:t>Why did you pick that team?</a:t>
            </a:r>
          </a:p>
          <a:p>
            <a:r>
              <a:rPr lang="en-US" dirty="0"/>
              <a:t>What separated that team from the rest?</a:t>
            </a:r>
          </a:p>
        </p:txBody>
      </p:sp>
      <p:pic>
        <p:nvPicPr>
          <p:cNvPr id="2050" name="Picture 2" descr="Image result for 2008 kansas jayhawks basketball 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43000" y="3837645"/>
            <a:ext cx="3133060" cy="234979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2" name="Picture 4" descr="Image result for 2008 kansas jayhawks basketball 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53129" y="863211"/>
            <a:ext cx="3187774" cy="238837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4" name="Picture 6" descr="Image result for 2008 kansas jayhawks basketball 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99864" y="3698318"/>
            <a:ext cx="3760825" cy="26080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63940255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3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8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3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8" dur="500"/>
                                        <p:tgtEl>
                                          <p:spTgt spid="20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3" dur="500"/>
                                        <p:tgtEl>
                                          <p:spTgt spid="20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8" dur="2000"/>
                                        <p:tgtEl>
                                          <p:spTgt spid="20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Your Accountability Team = Dream Team 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43000" y="2057400"/>
            <a:ext cx="4130749" cy="2301949"/>
          </a:xfrm>
        </p:spPr>
        <p:txBody>
          <a:bodyPr>
            <a:normAutofit/>
          </a:bodyPr>
          <a:lstStyle/>
          <a:p>
            <a:pPr marL="502920" indent="-457200">
              <a:buFont typeface="+mj-lt"/>
              <a:buAutoNum type="arabicPeriod"/>
            </a:pPr>
            <a:r>
              <a:rPr lang="en-US" dirty="0"/>
              <a:t>You = the Watcher</a:t>
            </a:r>
          </a:p>
          <a:p>
            <a:pPr marL="502920" indent="-457200">
              <a:buFont typeface="+mj-lt"/>
              <a:buAutoNum type="arabicPeriod"/>
            </a:pPr>
            <a:r>
              <a:rPr lang="en-US" dirty="0"/>
              <a:t>Friends = Warriors</a:t>
            </a:r>
          </a:p>
          <a:p>
            <a:pPr marL="502920" indent="-457200">
              <a:buFont typeface="+mj-lt"/>
              <a:buAutoNum type="arabicPeriod"/>
            </a:pPr>
            <a:r>
              <a:rPr lang="en-US" dirty="0"/>
              <a:t>Mentor = Watchman</a:t>
            </a:r>
          </a:p>
          <a:p>
            <a:pPr marL="502920" indent="-457200">
              <a:buFont typeface="+mj-lt"/>
              <a:buAutoNum type="arabicPeriod"/>
            </a:pPr>
            <a:r>
              <a:rPr lang="en-US" dirty="0"/>
              <a:t>Mentee = Workman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539023" y="3487479"/>
            <a:ext cx="4571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dirty="0"/>
          </a:p>
        </p:txBody>
      </p:sp>
      <p:sp>
        <p:nvSpPr>
          <p:cNvPr id="5" name="TextBox 4"/>
          <p:cNvSpPr txBox="1"/>
          <p:nvPr/>
        </p:nvSpPr>
        <p:spPr>
          <a:xfrm>
            <a:off x="7850016" y="3487479"/>
            <a:ext cx="109515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Watcher</a:t>
            </a:r>
          </a:p>
        </p:txBody>
      </p:sp>
      <p:cxnSp>
        <p:nvCxnSpPr>
          <p:cNvPr id="7" name="Straight Arrow Connector 6"/>
          <p:cNvCxnSpPr/>
          <p:nvPr/>
        </p:nvCxnSpPr>
        <p:spPr>
          <a:xfrm>
            <a:off x="8920716" y="3672145"/>
            <a:ext cx="478465" cy="0"/>
          </a:xfrm>
          <a:prstGeom prst="straightConnector1">
            <a:avLst/>
          </a:prstGeom>
          <a:ln w="571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9526772" y="3487479"/>
            <a:ext cx="93566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Warrior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265230" y="3487479"/>
            <a:ext cx="100318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Warrior</a:t>
            </a:r>
          </a:p>
        </p:txBody>
      </p:sp>
      <p:cxnSp>
        <p:nvCxnSpPr>
          <p:cNvPr id="11" name="Straight Arrow Connector 10"/>
          <p:cNvCxnSpPr>
            <a:cxnSpLocks/>
            <a:stCxn id="5" idx="1"/>
            <a:endCxn id="9" idx="3"/>
          </p:cNvCxnSpPr>
          <p:nvPr/>
        </p:nvCxnSpPr>
        <p:spPr>
          <a:xfrm flipH="1">
            <a:off x="7268413" y="3672145"/>
            <a:ext cx="581603" cy="0"/>
          </a:xfrm>
          <a:prstGeom prst="straightConnector1">
            <a:avLst/>
          </a:prstGeom>
          <a:ln w="571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Straight Arrow Connector 13"/>
          <p:cNvCxnSpPr/>
          <p:nvPr/>
        </p:nvCxnSpPr>
        <p:spPr>
          <a:xfrm flipV="1">
            <a:off x="8397592" y="2828260"/>
            <a:ext cx="0" cy="475807"/>
          </a:xfrm>
          <a:prstGeom prst="straightConnector1">
            <a:avLst/>
          </a:prstGeom>
          <a:ln w="571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Arrow Connector 15"/>
          <p:cNvCxnSpPr>
            <a:cxnSpLocks/>
          </p:cNvCxnSpPr>
          <p:nvPr/>
        </p:nvCxnSpPr>
        <p:spPr>
          <a:xfrm>
            <a:off x="8397592" y="3944679"/>
            <a:ext cx="0" cy="542260"/>
          </a:xfrm>
          <a:prstGeom prst="straightConnector1">
            <a:avLst/>
          </a:prstGeom>
          <a:ln w="571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TextBox 17"/>
          <p:cNvSpPr txBox="1"/>
          <p:nvPr/>
        </p:nvSpPr>
        <p:spPr>
          <a:xfrm>
            <a:off x="7742096" y="2357387"/>
            <a:ext cx="131099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Watchman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7828750" y="4617571"/>
            <a:ext cx="113768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Workman</a:t>
            </a:r>
          </a:p>
        </p:txBody>
      </p:sp>
      <p:pic>
        <p:nvPicPr>
          <p:cNvPr id="1026" name="Picture 2" descr="Image result for dream team 199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36759" y="4033869"/>
            <a:ext cx="3771163" cy="240624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63986425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0" fill="hold">
                      <p:stCondLst>
                        <p:cond delay="indefinite"/>
                      </p:stCondLst>
                      <p:childTnLst>
                        <p:par>
                          <p:cTn id="61" fill="hold">
                            <p:stCondLst>
                              <p:cond delay="0"/>
                            </p:stCondLst>
                            <p:childTnLst>
                              <p:par>
                                <p:cTn id="6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4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9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0" fill="hold">
                      <p:stCondLst>
                        <p:cond delay="indefinite"/>
                      </p:stCondLst>
                      <p:childTnLst>
                        <p:par>
                          <p:cTn id="71" fill="hold">
                            <p:stCondLst>
                              <p:cond delay="0"/>
                            </p:stCondLst>
                            <p:childTnLst>
                              <p:par>
                                <p:cTn id="7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4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9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0" fill="hold">
                      <p:stCondLst>
                        <p:cond delay="indefinite"/>
                      </p:stCondLst>
                      <p:childTnLst>
                        <p:par>
                          <p:cTn id="81" fill="hold">
                            <p:stCondLst>
                              <p:cond delay="0"/>
                            </p:stCondLst>
                            <p:childTnLst>
                              <p:par>
                                <p:cTn id="82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84" dur="20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  <p:bldP spid="5" grpId="0"/>
      <p:bldP spid="8" grpId="0"/>
      <p:bldP spid="9" grpId="0"/>
      <p:bldP spid="18" grpId="0"/>
      <p:bldP spid="19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Watcher = You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43000" y="2057400"/>
            <a:ext cx="10318898" cy="4038600"/>
          </a:xfrm>
        </p:spPr>
        <p:txBody>
          <a:bodyPr/>
          <a:lstStyle/>
          <a:p>
            <a:r>
              <a:rPr lang="en-US" dirty="0"/>
              <a:t>Daily quiet time</a:t>
            </a:r>
          </a:p>
          <a:p>
            <a:r>
              <a:rPr lang="en-US" dirty="0"/>
              <a:t>Prayer</a:t>
            </a:r>
          </a:p>
          <a:p>
            <a:r>
              <a:rPr lang="en-US" dirty="0"/>
              <a:t>Bible</a:t>
            </a:r>
          </a:p>
          <a:p>
            <a:r>
              <a:rPr lang="en-US" dirty="0"/>
              <a:t>Devotions</a:t>
            </a:r>
          </a:p>
          <a:p>
            <a:r>
              <a:rPr lang="en-US" dirty="0"/>
              <a:t>Serving</a:t>
            </a:r>
          </a:p>
          <a:p>
            <a:r>
              <a:rPr lang="en-US" dirty="0"/>
              <a:t>Christian music</a:t>
            </a:r>
          </a:p>
          <a:p>
            <a:r>
              <a:rPr lang="en-US" dirty="0"/>
              <a:t>Doing the Word (James 1: 22)</a:t>
            </a:r>
          </a:p>
          <a:p>
            <a:r>
              <a:rPr lang="en-US" dirty="0"/>
              <a:t>Take up cross daily to die to self (Luke 9: 23-24)</a:t>
            </a:r>
          </a:p>
        </p:txBody>
      </p:sp>
      <p:pic>
        <p:nvPicPr>
          <p:cNvPr id="3074" name="Picture 2" descr="Image result for james 1: 2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37049" y="1545265"/>
            <a:ext cx="3360057" cy="328191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6" name="Picture 2" descr="Image result for luke 9 2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04867" y="3676524"/>
            <a:ext cx="3948223" cy="269294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Image result for quiet time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79062" y="259803"/>
            <a:ext cx="3239457" cy="356340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42812334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1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10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5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10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2" dur="10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10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4" fill="hold">
                      <p:stCondLst>
                        <p:cond delay="indefinite"/>
                      </p:stCondLst>
                      <p:childTnLst>
                        <p:par>
                          <p:cTn id="65" fill="hold">
                            <p:stCondLst>
                              <p:cond delay="0"/>
                            </p:stCondLst>
                            <p:childTnLst>
                              <p:par>
                                <p:cTn id="66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68" dur="500"/>
                                        <p:tgtEl>
                                          <p:spTgt spid="30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3" dur="20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4" fill="hold">
                      <p:stCondLst>
                        <p:cond delay="indefinite"/>
                      </p:stCondLst>
                      <p:childTnLst>
                        <p:par>
                          <p:cTn id="75" fill="hold">
                            <p:stCondLst>
                              <p:cond delay="0"/>
                            </p:stCondLst>
                            <p:childTnLst>
                              <p:par>
                                <p:cTn id="76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8" dur="500"/>
                                        <p:tgtEl>
                                          <p:spTgt spid="10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3000" y="609600"/>
            <a:ext cx="9875520" cy="1356360"/>
          </a:xfrm>
        </p:spPr>
        <p:txBody>
          <a:bodyPr/>
          <a:lstStyle/>
          <a:p>
            <a:r>
              <a:rPr lang="en-US" dirty="0"/>
              <a:t>Warriors = Trusted Friends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43000" y="1671637"/>
            <a:ext cx="9872871" cy="4782325"/>
          </a:xfrm>
        </p:spPr>
        <p:txBody>
          <a:bodyPr>
            <a:normAutofit/>
          </a:bodyPr>
          <a:lstStyle/>
          <a:p>
            <a:r>
              <a:rPr lang="en-US" dirty="0"/>
              <a:t>Weekly meetings</a:t>
            </a:r>
          </a:p>
          <a:p>
            <a:r>
              <a:rPr lang="en-US" dirty="0"/>
              <a:t>Face-to-face or phone</a:t>
            </a:r>
          </a:p>
          <a:p>
            <a:r>
              <a:rPr lang="en-US" dirty="0"/>
              <a:t>E-mail for check-in</a:t>
            </a:r>
          </a:p>
          <a:p>
            <a:r>
              <a:rPr lang="en-US" dirty="0"/>
              <a:t>Ask the hard questions</a:t>
            </a:r>
          </a:p>
          <a:p>
            <a:r>
              <a:rPr lang="en-US" dirty="0"/>
              <a:t>Confront convincingly </a:t>
            </a:r>
          </a:p>
          <a:p>
            <a:r>
              <a:rPr lang="en-US" dirty="0"/>
              <a:t>Pray together</a:t>
            </a:r>
          </a:p>
          <a:p>
            <a:r>
              <a:rPr lang="en-US" dirty="0"/>
              <a:t>Fellowship/ live life</a:t>
            </a:r>
          </a:p>
          <a:p>
            <a:r>
              <a:rPr lang="en-US" dirty="0"/>
              <a:t>Iron sharpens iron! (Proverbs 27: 17)</a:t>
            </a:r>
          </a:p>
          <a:p>
            <a:r>
              <a:rPr lang="en-US" dirty="0"/>
              <a:t>Two better than one (Ephesians 4: 9)</a:t>
            </a:r>
          </a:p>
          <a:p>
            <a:r>
              <a:rPr lang="en-US" dirty="0"/>
              <a:t>Go into battle together!</a:t>
            </a:r>
          </a:p>
          <a:p>
            <a:endParaRPr lang="en-US" dirty="0"/>
          </a:p>
        </p:txBody>
      </p:sp>
      <p:pic>
        <p:nvPicPr>
          <p:cNvPr id="1026" name="Picture 2" descr="Image result for warrior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33925" y="1671638"/>
            <a:ext cx="3810000" cy="1905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Image result for woman warrior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86599" y="3742909"/>
            <a:ext cx="3929271" cy="221021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93375112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8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3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8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3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8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3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8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3" dur="5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8" dur="500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63" dur="20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4" fill="hold">
                      <p:stCondLst>
                        <p:cond delay="indefinite"/>
                      </p:stCondLst>
                      <p:childTnLst>
                        <p:par>
                          <p:cTn id="65" fill="hold">
                            <p:stCondLst>
                              <p:cond delay="0"/>
                            </p:stCondLst>
                            <p:childTnLst>
                              <p:par>
                                <p:cTn id="66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68" dur="2000"/>
                                        <p:tgtEl>
                                          <p:spTgt spid="10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2" name="Picture 4" descr="Image result for John Wooden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5335929" y="341000"/>
            <a:ext cx="4572215" cy="28690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0" name="Picture 2" descr="Image result for 2 timothy 2: 2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7338350" y="3360420"/>
            <a:ext cx="4144165" cy="313920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3001" y="609600"/>
            <a:ext cx="6345820" cy="1356360"/>
          </a:xfrm>
        </p:spPr>
        <p:txBody>
          <a:bodyPr>
            <a:normAutofit/>
          </a:bodyPr>
          <a:lstStyle/>
          <a:p>
            <a:r>
              <a:rPr lang="en-US" dirty="0"/>
              <a:t>Watchman = </a:t>
            </a:r>
            <a:br>
              <a:rPr lang="en-US" dirty="0"/>
            </a:br>
            <a:r>
              <a:rPr lang="en-US" dirty="0"/>
              <a:t>Trusted Mentor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43000" y="2057400"/>
            <a:ext cx="6693061" cy="4038600"/>
          </a:xfrm>
        </p:spPr>
        <p:txBody>
          <a:bodyPr>
            <a:normAutofit/>
          </a:bodyPr>
          <a:lstStyle/>
          <a:p>
            <a:r>
              <a:rPr lang="en-US" dirty="0"/>
              <a:t>Pours wisdom into you</a:t>
            </a:r>
          </a:p>
          <a:p>
            <a:r>
              <a:rPr lang="en-US" dirty="0"/>
              <a:t>Preferably not in family (bias)</a:t>
            </a:r>
          </a:p>
          <a:p>
            <a:r>
              <a:rPr lang="en-US" dirty="0"/>
              <a:t>Shares life experiences</a:t>
            </a:r>
          </a:p>
          <a:p>
            <a:r>
              <a:rPr lang="en-US" dirty="0"/>
              <a:t>Helps navigate life</a:t>
            </a:r>
          </a:p>
          <a:p>
            <a:r>
              <a:rPr lang="en-US" dirty="0"/>
              <a:t>Applies Biblical principles to life</a:t>
            </a:r>
          </a:p>
          <a:p>
            <a:r>
              <a:rPr lang="en-US" dirty="0"/>
              <a:t>Timothy had Paul</a:t>
            </a:r>
          </a:p>
          <a:p>
            <a:r>
              <a:rPr lang="en-US" dirty="0"/>
              <a:t>Passing the torch (2 Timothy 2: 2)</a:t>
            </a:r>
          </a:p>
          <a:p>
            <a:r>
              <a:rPr lang="en-US" dirty="0"/>
              <a:t>Who is your John Wooden?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331999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2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7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2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7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52" dur="2000"/>
                                        <p:tgtEl>
                                          <p:spTgt spid="20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57" dur="2000"/>
                                        <p:tgtEl>
                                          <p:spTgt spid="20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3002" y="433727"/>
            <a:ext cx="5199926" cy="1443269"/>
          </a:xfrm>
        </p:spPr>
        <p:txBody>
          <a:bodyPr>
            <a:normAutofit/>
          </a:bodyPr>
          <a:lstStyle/>
          <a:p>
            <a:r>
              <a:rPr lang="en-US" sz="4000" dirty="0"/>
              <a:t>Workman = Mentee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43002" y="1643605"/>
            <a:ext cx="5084178" cy="4452395"/>
          </a:xfrm>
        </p:spPr>
        <p:txBody>
          <a:bodyPr>
            <a:normAutofit/>
          </a:bodyPr>
          <a:lstStyle/>
          <a:p>
            <a:r>
              <a:rPr lang="en-US" sz="2800" dirty="0"/>
              <a:t>You pour wisdom into them</a:t>
            </a:r>
          </a:p>
          <a:p>
            <a:r>
              <a:rPr lang="en-US" sz="2800" dirty="0"/>
              <a:t>Help them navigate life</a:t>
            </a:r>
          </a:p>
          <a:p>
            <a:r>
              <a:rPr lang="en-US" sz="2800" dirty="0"/>
              <a:t>Help apply Biblical principles</a:t>
            </a:r>
          </a:p>
          <a:p>
            <a:r>
              <a:rPr lang="en-US" sz="2800" dirty="0"/>
              <a:t>Relate your own stories to them</a:t>
            </a:r>
          </a:p>
          <a:p>
            <a:r>
              <a:rPr lang="en-US" sz="2800" dirty="0"/>
              <a:t>Find someone similar to you</a:t>
            </a:r>
          </a:p>
          <a:p>
            <a:r>
              <a:rPr lang="en-US" sz="2800" dirty="0"/>
              <a:t>You ask the hard questions</a:t>
            </a:r>
          </a:p>
          <a:p>
            <a:r>
              <a:rPr lang="en-US" sz="2800" dirty="0"/>
              <a:t>Luke 6: 40</a:t>
            </a:r>
          </a:p>
        </p:txBody>
      </p:sp>
      <p:pic>
        <p:nvPicPr>
          <p:cNvPr id="3076" name="Picture 4" descr="Image result for Luke 6: 40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42928" y="1528098"/>
            <a:ext cx="5150145" cy="386260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15313119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4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9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4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9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4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9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4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49" dur="2000"/>
                                        <p:tgtEl>
                                          <p:spTgt spid="30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My Dream Team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b="1" u="sng" dirty="0"/>
              <a:t>Warrior</a:t>
            </a:r>
            <a:r>
              <a:rPr lang="en-US" dirty="0"/>
              <a:t>: Terry </a:t>
            </a:r>
          </a:p>
          <a:p>
            <a:pPr lvl="1"/>
            <a:r>
              <a:rPr lang="en-US" dirty="0"/>
              <a:t>Weekly phone calls, e-mail </a:t>
            </a:r>
            <a:r>
              <a:rPr lang="en-US" dirty="0" err="1"/>
              <a:t>checkin</a:t>
            </a:r>
            <a:r>
              <a:rPr lang="en-US" dirty="0"/>
              <a:t>, face-to-face</a:t>
            </a:r>
          </a:p>
          <a:p>
            <a:r>
              <a:rPr lang="en-US" b="1" u="sng" dirty="0"/>
              <a:t>Extended</a:t>
            </a:r>
            <a:r>
              <a:rPr lang="en-US" dirty="0"/>
              <a:t> </a:t>
            </a:r>
            <a:r>
              <a:rPr lang="en-US" b="1" u="sng" dirty="0"/>
              <a:t>Warriors</a:t>
            </a:r>
            <a:r>
              <a:rPr lang="en-US" dirty="0"/>
              <a:t>: small group</a:t>
            </a:r>
          </a:p>
          <a:p>
            <a:pPr lvl="1"/>
            <a:r>
              <a:rPr lang="en-US" dirty="0"/>
              <a:t>Friday at Starbucks</a:t>
            </a:r>
          </a:p>
          <a:p>
            <a:r>
              <a:rPr lang="en-US" b="1" u="sng" dirty="0"/>
              <a:t>Watchman</a:t>
            </a:r>
            <a:r>
              <a:rPr lang="en-US" dirty="0"/>
              <a:t>: Craig </a:t>
            </a:r>
          </a:p>
          <a:p>
            <a:pPr lvl="1"/>
            <a:r>
              <a:rPr lang="en-US" dirty="0"/>
              <a:t>Coffee on occasions; church check-ins; phone calls</a:t>
            </a:r>
          </a:p>
          <a:p>
            <a:r>
              <a:rPr lang="en-US" b="1" u="sng" dirty="0"/>
              <a:t>Workman</a:t>
            </a:r>
            <a:r>
              <a:rPr lang="en-US" dirty="0"/>
              <a:t>: Trevor </a:t>
            </a:r>
          </a:p>
          <a:p>
            <a:pPr lvl="1"/>
            <a:r>
              <a:rPr lang="en-US" dirty="0"/>
              <a:t>Sunday afternoon meetings; e-mail check-in</a:t>
            </a:r>
          </a:p>
          <a:p>
            <a:r>
              <a:rPr lang="en-US" dirty="0"/>
              <a:t>My dream team in action (</a:t>
            </a:r>
            <a:r>
              <a:rPr lang="en-US"/>
              <a:t>Spring Break to now)</a:t>
            </a:r>
            <a:endParaRPr lang="en-US" dirty="0"/>
          </a:p>
        </p:txBody>
      </p:sp>
      <p:pic>
        <p:nvPicPr>
          <p:cNvPr id="4098" name="Picture 2" descr="Image result for never leave a man behind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28122" y="609600"/>
            <a:ext cx="4645344" cy="29969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0" name="Picture 4" descr="Image result for john 15:1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28122" y="3863062"/>
            <a:ext cx="4645344" cy="243070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5374189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0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3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8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1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6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9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4" dur="5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49" dur="2000"/>
                                        <p:tgtEl>
                                          <p:spTgt spid="40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54" dur="2000"/>
                                        <p:tgtEl>
                                          <p:spTgt spid="41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Assemble Your Team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/>
              <a:t>Warriors first: same stage as you</a:t>
            </a:r>
          </a:p>
          <a:p>
            <a:r>
              <a:rPr lang="en-US" dirty="0"/>
              <a:t>Watchman next: seek their wisdom</a:t>
            </a:r>
          </a:p>
          <a:p>
            <a:r>
              <a:rPr lang="en-US" dirty="0"/>
              <a:t>Workman last: pour yourself out</a:t>
            </a:r>
          </a:p>
          <a:p>
            <a:r>
              <a:rPr lang="en-US" dirty="0"/>
              <a:t>Watcher: no days off; take up cross daily</a:t>
            </a:r>
          </a:p>
          <a:p>
            <a:r>
              <a:rPr lang="en-US" dirty="0"/>
              <a:t>Voids to fill?  Pray about it.</a:t>
            </a:r>
          </a:p>
          <a:p>
            <a:r>
              <a:rPr lang="en-US" dirty="0"/>
              <a:t>Recruit carefully</a:t>
            </a:r>
          </a:p>
          <a:p>
            <a:r>
              <a:rPr lang="en-US" dirty="0"/>
              <a:t>Cut when needed</a:t>
            </a:r>
          </a:p>
          <a:p>
            <a:r>
              <a:rPr lang="en-US" dirty="0"/>
              <a:t>Live life together</a:t>
            </a:r>
          </a:p>
          <a:p>
            <a:r>
              <a:rPr lang="en-US" dirty="0"/>
              <a:t>Finish the race together</a:t>
            </a:r>
          </a:p>
        </p:txBody>
      </p:sp>
      <p:pic>
        <p:nvPicPr>
          <p:cNvPr id="5122" name="Picture 2" descr="Image result for 2 timothy 4 7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76631" y="1653363"/>
            <a:ext cx="5501613" cy="366291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82809331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2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7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2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7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52" dur="5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57" dur="2000"/>
                                        <p:tgtEl>
                                          <p:spTgt spid="51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theme/theme1.xml><?xml version="1.0" encoding="utf-8"?>
<a:theme xmlns:a="http://schemas.openxmlformats.org/drawingml/2006/main" name="Basis">
  <a:themeElements>
    <a:clrScheme name="Basis">
      <a:dk1>
        <a:srgbClr val="000000"/>
      </a:dk1>
      <a:lt1>
        <a:srgbClr val="FFFFFF"/>
      </a:lt1>
      <a:dk2>
        <a:srgbClr val="565349"/>
      </a:dk2>
      <a:lt2>
        <a:srgbClr val="DDDDDD"/>
      </a:lt2>
      <a:accent1>
        <a:srgbClr val="A6B727"/>
      </a:accent1>
      <a:accent2>
        <a:srgbClr val="DF5327"/>
      </a:accent2>
      <a:accent3>
        <a:srgbClr val="FE9E00"/>
      </a:accent3>
      <a:accent4>
        <a:srgbClr val="418AB3"/>
      </a:accent4>
      <a:accent5>
        <a:srgbClr val="D7D447"/>
      </a:accent5>
      <a:accent6>
        <a:srgbClr val="818183"/>
      </a:accent6>
      <a:hlink>
        <a:srgbClr val="F59E00"/>
      </a:hlink>
      <a:folHlink>
        <a:srgbClr val="B2B2B2"/>
      </a:folHlink>
    </a:clrScheme>
    <a:fontScheme name="Basis">
      <a:majorFont>
        <a:latin typeface="Corbel" panose="020B0503020204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orbel" panose="020B0503020204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Basis">
      <a:fillStyleLst>
        <a:solidFill>
          <a:schemeClr val="phClr"/>
        </a:solidFill>
        <a:solidFill>
          <a:schemeClr val="phClr">
            <a:tint val="55000"/>
            <a:satMod val="130000"/>
          </a:schemeClr>
        </a:solidFill>
        <a:gradFill rotWithShape="1">
          <a:gsLst>
            <a:gs pos="0">
              <a:schemeClr val="phClr"/>
            </a:gs>
            <a:gs pos="90000">
              <a:schemeClr val="phClr">
                <a:shade val="100000"/>
                <a:satMod val="105000"/>
              </a:schemeClr>
            </a:gs>
            <a:gs pos="100000">
              <a:schemeClr val="phClr">
                <a:shade val="80000"/>
                <a:satMod val="12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100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53975" cap="flat" cmpd="dbl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brightRoom" dir="t"/>
          </a:scene3d>
          <a:sp3d extrusionH="12700" contourW="25400" prstMaterial="flat">
            <a:bevelT w="63500" h="152400" prst="angle"/>
            <a:contourClr>
              <a:schemeClr val="phClr">
                <a:shade val="27000"/>
                <a:satMod val="120000"/>
              </a:schemeClr>
            </a:contourClr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hade val="95000"/>
            <a:satMod val="140000"/>
          </a:schemeClr>
        </a:solidFill>
        <a:solidFill>
          <a:schemeClr val="phClr">
            <a:tint val="90000"/>
            <a:shade val="85000"/>
            <a:satMod val="160000"/>
            <a:lumMod val="110000"/>
          </a:schemeClr>
        </a:soli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Basis" id="{5665723A-49BA-4B57-8411-A56F8F207965}" vid="{90E45F77-AEFC-46EF-A7C1-5B338C297B0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TM03457444[[fn=Basis]]</Template>
  <TotalTime>128</TotalTime>
  <Words>333</Words>
  <Application>Microsoft Office PowerPoint</Application>
  <PresentationFormat>Widescreen</PresentationFormat>
  <Paragraphs>74</Paragraphs>
  <Slides>9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1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1" baseType="lpstr">
      <vt:lpstr>Corbel</vt:lpstr>
      <vt:lpstr>Basis</vt:lpstr>
      <vt:lpstr>Accountability</vt:lpstr>
      <vt:lpstr>Best Sports Team Ever?</vt:lpstr>
      <vt:lpstr>Your Accountability Team = Dream Team </vt:lpstr>
      <vt:lpstr>Watcher = You</vt:lpstr>
      <vt:lpstr>Warriors = Trusted Friends</vt:lpstr>
      <vt:lpstr>Watchman =  Trusted Mentor</vt:lpstr>
      <vt:lpstr>Workman = Mentee</vt:lpstr>
      <vt:lpstr>My Dream Team</vt:lpstr>
      <vt:lpstr>Assemble Your Team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Accountability</dc:title>
  <dc:creator>Clint and Kristin Daniels</dc:creator>
  <cp:lastModifiedBy>Clint and Kristin Daniels</cp:lastModifiedBy>
  <cp:revision>17</cp:revision>
  <dcterms:created xsi:type="dcterms:W3CDTF">2017-01-31T00:19:25Z</dcterms:created>
  <dcterms:modified xsi:type="dcterms:W3CDTF">2017-04-30T01:18:43Z</dcterms:modified>
</cp:coreProperties>
</file>